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drawings/drawing1.xml" ContentType="application/vnd.openxmlformats-officedocument.drawingml.chartshapes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6"/>
  </p:notesMasterIdLst>
  <p:sldIdLst>
    <p:sldId id="292" r:id="rId2"/>
    <p:sldId id="298" r:id="rId3"/>
    <p:sldId id="366" r:id="rId4"/>
    <p:sldId id="365" r:id="rId5"/>
    <p:sldId id="356" r:id="rId6"/>
    <p:sldId id="367" r:id="rId7"/>
    <p:sldId id="368" r:id="rId8"/>
    <p:sldId id="369" r:id="rId9"/>
    <p:sldId id="357" r:id="rId10"/>
    <p:sldId id="370" r:id="rId11"/>
    <p:sldId id="371" r:id="rId12"/>
    <p:sldId id="358" r:id="rId13"/>
    <p:sldId id="372" r:id="rId14"/>
    <p:sldId id="373" r:id="rId15"/>
    <p:sldId id="359" r:id="rId16"/>
    <p:sldId id="374" r:id="rId17"/>
    <p:sldId id="375" r:id="rId18"/>
    <p:sldId id="395" r:id="rId19"/>
    <p:sldId id="396" r:id="rId20"/>
    <p:sldId id="397" r:id="rId21"/>
    <p:sldId id="378" r:id="rId22"/>
    <p:sldId id="394" r:id="rId23"/>
    <p:sldId id="380" r:id="rId24"/>
    <p:sldId id="393" r:id="rId25"/>
    <p:sldId id="383" r:id="rId26"/>
    <p:sldId id="385" r:id="rId27"/>
    <p:sldId id="386" r:id="rId28"/>
    <p:sldId id="388" r:id="rId29"/>
    <p:sldId id="387" r:id="rId30"/>
    <p:sldId id="389" r:id="rId31"/>
    <p:sldId id="390" r:id="rId32"/>
    <p:sldId id="392" r:id="rId33"/>
    <p:sldId id="391" r:id="rId34"/>
    <p:sldId id="364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oper Black" panose="0208090404030B020404" pitchFamily="18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QRap9kkmS7y0c67gW4ZxcYq+v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F51"/>
    <a:srgbClr val="193A61"/>
    <a:srgbClr val="1A3D68"/>
    <a:srgbClr val="FDB9F8"/>
    <a:srgbClr val="EAF896"/>
    <a:srgbClr val="F2F2F2"/>
    <a:srgbClr val="F6FCD4"/>
    <a:srgbClr val="83A53C"/>
    <a:srgbClr val="6B4B90"/>
    <a:srgbClr val="4D5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026003-7EBD-4CD8-9EE1-5922065075DB}">
  <a:tblStyle styleId="{D5026003-7EBD-4CD8-9EE1-5922065075D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DE2312-1FE2-4EDA-A889-7672C8D14C0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7A4344F-8EB2-4D18-9CEB-464D8AEA4DAA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8ECF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ECF4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>
        <p:scale>
          <a:sx n="70" d="100"/>
          <a:sy n="70" d="100"/>
        </p:scale>
        <p:origin x="2628" y="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oja_de_c_lculo_de_Microsoft_Excel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8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9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0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1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2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3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4.xlsx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25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CCCCFF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('INFORME GRAFICOS'!$D$8,'INFORME GRAFICOS'!$G$8,'INFORME GRAFICOS'!$K$8:$L$8,'INFORME GRAFICOS'!$P$8)</c:f>
              <c:strCache>
                <c:ptCount val="5"/>
                <c:pt idx="0">
                  <c:v>% Personal de Salud</c:v>
                </c:pt>
                <c:pt idx="1">
                  <c:v>% P. Gestantes</c:v>
                </c:pt>
                <c:pt idx="2">
                  <c:v>% 1º  + UD</c:v>
                </c:pt>
                <c:pt idx="3">
                  <c:v>% 2º  + UD</c:v>
                </c:pt>
                <c:pt idx="4">
                  <c:v>% Mayores 65 años</c:v>
                </c:pt>
              </c:strCache>
            </c:strRef>
          </c:cat>
          <c:val>
            <c:numRef>
              <c:f>('INFORME GRAFICOS'!$D$116,'INFORME GRAFICOS'!$G$116,'INFORME GRAFICOS'!$K$116:$L$116,'INFORME GRAFICOS'!$P$116)</c:f>
              <c:numCache>
                <c:formatCode>0.0</c:formatCode>
                <c:ptCount val="5"/>
                <c:pt idx="0" formatCode="0">
                  <c:v>68.688553893821123</c:v>
                </c:pt>
                <c:pt idx="1">
                  <c:v>44.049116058880095</c:v>
                </c:pt>
                <c:pt idx="2" formatCode="0">
                  <c:v>53.052160187938185</c:v>
                </c:pt>
                <c:pt idx="3">
                  <c:v>42.968836031274087</c:v>
                </c:pt>
                <c:pt idx="4">
                  <c:v>78.089769917438502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6501712"/>
        <c:axId val="456502496"/>
      </c:barChart>
      <c:catAx>
        <c:axId val="45650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456502496"/>
        <c:crosses val="autoZero"/>
        <c:auto val="1"/>
        <c:lblAlgn val="ctr"/>
        <c:lblOffset val="100"/>
        <c:noMultiLvlLbl val="0"/>
      </c:catAx>
      <c:valAx>
        <c:axId val="456502496"/>
        <c:scaling>
          <c:orientation val="minMax"/>
          <c:max val="10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45650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49196682606286E-2"/>
          <c:y val="0.14403021419260417"/>
          <c:w val="0.93175522066860794"/>
          <c:h val="0.76755234031792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'INFORME GRAFICOS'!$K$8</c:f>
              <c:strCache>
                <c:ptCount val="1"/>
                <c:pt idx="0">
                  <c:v>% 1º  + UD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GRAFICOS'!$A$88:$A$97</c:f>
              <c:strCache>
                <c:ptCount val="10"/>
                <c:pt idx="0">
                  <c:v>LAS LAJITAS</c:v>
                </c:pt>
                <c:pt idx="1">
                  <c:v>J.V. GONZALEZ</c:v>
                </c:pt>
                <c:pt idx="2">
                  <c:v>EL QUEBRACHAL</c:v>
                </c:pt>
                <c:pt idx="3">
                  <c:v>EL GALPÓN</c:v>
                </c:pt>
                <c:pt idx="4">
                  <c:v>ROSARIO DE LA FRONTERA</c:v>
                </c:pt>
                <c:pt idx="5">
                  <c:v>METAN</c:v>
                </c:pt>
                <c:pt idx="6">
                  <c:v>EL TALA</c:v>
                </c:pt>
                <c:pt idx="7">
                  <c:v>GENERAL GUEMES</c:v>
                </c:pt>
                <c:pt idx="8">
                  <c:v>APOLINARIO SARAVIA</c:v>
                </c:pt>
                <c:pt idx="9">
                  <c:v>EL POTRERO</c:v>
                </c:pt>
              </c:strCache>
            </c:strRef>
          </c:cat>
          <c:val>
            <c:numRef>
              <c:f>'INFORME GRAFICOS'!$K$88:$K$97</c:f>
              <c:numCache>
                <c:formatCode>0</c:formatCode>
                <c:ptCount val="10"/>
                <c:pt idx="0">
                  <c:v>51.53846153846154</c:v>
                </c:pt>
                <c:pt idx="1">
                  <c:v>58.064516129032256</c:v>
                </c:pt>
                <c:pt idx="2">
                  <c:v>51.533742331288344</c:v>
                </c:pt>
                <c:pt idx="3">
                  <c:v>98.265895953757223</c:v>
                </c:pt>
                <c:pt idx="4">
                  <c:v>47</c:v>
                </c:pt>
                <c:pt idx="5">
                  <c:v>48.524590163934427</c:v>
                </c:pt>
                <c:pt idx="6">
                  <c:v>105.76923076923077</c:v>
                </c:pt>
                <c:pt idx="7">
                  <c:v>64.04371584699453</c:v>
                </c:pt>
                <c:pt idx="8">
                  <c:v>71.492204899777278</c:v>
                </c:pt>
                <c:pt idx="9">
                  <c:v>109.09090909090909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0C-4543-BF4D-43363B20956F}"/>
            </c:ext>
          </c:extLst>
        </c:ser>
        <c:ser>
          <c:idx val="1"/>
          <c:order val="1"/>
          <c:tx>
            <c:strRef>
              <c:f>'INFORME GRAFICOS'!$L$8</c:f>
              <c:strCache>
                <c:ptCount val="1"/>
                <c:pt idx="0">
                  <c:v>% 2º  + UD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GRAFICOS'!$A$88:$A$97</c:f>
              <c:strCache>
                <c:ptCount val="10"/>
                <c:pt idx="0">
                  <c:v>LAS LAJITAS</c:v>
                </c:pt>
                <c:pt idx="1">
                  <c:v>J.V. GONZALEZ</c:v>
                </c:pt>
                <c:pt idx="2">
                  <c:v>EL QUEBRACHAL</c:v>
                </c:pt>
                <c:pt idx="3">
                  <c:v>EL GALPÓN</c:v>
                </c:pt>
                <c:pt idx="4">
                  <c:v>ROSARIO DE LA FRONTERA</c:v>
                </c:pt>
                <c:pt idx="5">
                  <c:v>METAN</c:v>
                </c:pt>
                <c:pt idx="6">
                  <c:v>EL TALA</c:v>
                </c:pt>
                <c:pt idx="7">
                  <c:v>GENERAL GUEMES</c:v>
                </c:pt>
                <c:pt idx="8">
                  <c:v>APOLINARIO SARAVIA</c:v>
                </c:pt>
                <c:pt idx="9">
                  <c:v>EL POTRERO</c:v>
                </c:pt>
              </c:strCache>
            </c:strRef>
          </c:cat>
          <c:val>
            <c:numRef>
              <c:f>'INFORME GRAFICOS'!$L$88:$L$97</c:f>
              <c:numCache>
                <c:formatCode>0</c:formatCode>
                <c:ptCount val="10"/>
                <c:pt idx="0">
                  <c:v>44.102564102564102</c:v>
                </c:pt>
                <c:pt idx="1">
                  <c:v>50.664136622390892</c:v>
                </c:pt>
                <c:pt idx="2">
                  <c:v>51.840490797546011</c:v>
                </c:pt>
                <c:pt idx="3">
                  <c:v>90.751445086705203</c:v>
                </c:pt>
                <c:pt idx="4">
                  <c:v>42.166666666666664</c:v>
                </c:pt>
                <c:pt idx="5">
                  <c:v>38.032786885245905</c:v>
                </c:pt>
                <c:pt idx="6">
                  <c:v>88.461538461538467</c:v>
                </c:pt>
                <c:pt idx="7">
                  <c:v>53.442622950819676</c:v>
                </c:pt>
                <c:pt idx="8">
                  <c:v>59.910913140311806</c:v>
                </c:pt>
                <c:pt idx="9">
                  <c:v>102.27272727272727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0C-4543-BF4D-43363B2095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9804152"/>
        <c:axId val="479807288"/>
      </c:barChart>
      <c:catAx>
        <c:axId val="479804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9807288"/>
        <c:crosses val="autoZero"/>
        <c:auto val="1"/>
        <c:lblAlgn val="ctr"/>
        <c:lblOffset val="100"/>
        <c:noMultiLvlLbl val="0"/>
      </c:catAx>
      <c:valAx>
        <c:axId val="479807288"/>
        <c:scaling>
          <c:orientation val="minMax"/>
        </c:scaling>
        <c:delete val="1"/>
        <c:axPos val="l"/>
        <c:numFmt formatCode="0.00%" sourceLinked="0"/>
        <c:majorTickMark val="out"/>
        <c:minorTickMark val="none"/>
        <c:tickLblPos val="nextTo"/>
        <c:crossAx val="479804152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7515602737990028"/>
          <c:y val="1.3262855211535033E-2"/>
          <c:w val="0.12255406636414715"/>
          <c:h val="9.0132883924177121E-2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691601049868772E-2"/>
          <c:y val="5.7990411996671494E-2"/>
          <c:w val="0.88044608486439202"/>
          <c:h val="0.746545187798370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'INFORME GRAFICOS'!$K$8</c:f>
              <c:strCache>
                <c:ptCount val="1"/>
                <c:pt idx="0">
                  <c:v>% 1º  + UD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GRAFICOS'!$A$100:$A$114</c:f>
              <c:strCache>
                <c:ptCount val="15"/>
                <c:pt idx="0">
                  <c:v>COLONIA SANTA ROSA</c:v>
                </c:pt>
                <c:pt idx="1">
                  <c:v>PICHANAL</c:v>
                </c:pt>
                <c:pt idx="2">
                  <c:v>AGUARAY</c:v>
                </c:pt>
                <c:pt idx="3">
                  <c:v>MORILLO</c:v>
                </c:pt>
                <c:pt idx="4">
                  <c:v>SALVADOR MAZZA</c:v>
                </c:pt>
                <c:pt idx="5">
                  <c:v>SANTA VICTORIA ESTE</c:v>
                </c:pt>
                <c:pt idx="6">
                  <c:v>EMBARCACIÓN</c:v>
                </c:pt>
                <c:pt idx="7">
                  <c:v>ORAN</c:v>
                </c:pt>
                <c:pt idx="8">
                  <c:v>TARTAGAL</c:v>
                </c:pt>
                <c:pt idx="9">
                  <c:v>RIVADAVIA</c:v>
                </c:pt>
                <c:pt idx="10">
                  <c:v>MOSCONI</c:v>
                </c:pt>
                <c:pt idx="11">
                  <c:v>HIPOLITO IRIGOYEN</c:v>
                </c:pt>
                <c:pt idx="12">
                  <c:v>ALTO LA SIERRA</c:v>
                </c:pt>
                <c:pt idx="13">
                  <c:v>URUNDEL</c:v>
                </c:pt>
                <c:pt idx="14">
                  <c:v>LA UNION</c:v>
                </c:pt>
              </c:strCache>
            </c:strRef>
          </c:cat>
          <c:val>
            <c:numRef>
              <c:f>'INFORME GRAFICOS'!$K$100:$K$114</c:f>
              <c:numCache>
                <c:formatCode>0</c:formatCode>
                <c:ptCount val="15"/>
                <c:pt idx="0">
                  <c:v>80</c:v>
                </c:pt>
                <c:pt idx="1">
                  <c:v>69.457364341085267</c:v>
                </c:pt>
                <c:pt idx="2">
                  <c:v>92.396313364055302</c:v>
                </c:pt>
                <c:pt idx="3">
                  <c:v>34.355828220858896</c:v>
                </c:pt>
                <c:pt idx="4">
                  <c:v>109.6774193548387</c:v>
                </c:pt>
                <c:pt idx="5">
                  <c:v>29.661016949152543</c:v>
                </c:pt>
                <c:pt idx="6">
                  <c:v>68.874868559411141</c:v>
                </c:pt>
                <c:pt idx="7">
                  <c:v>44.419134396355354</c:v>
                </c:pt>
                <c:pt idx="8">
                  <c:v>33.884711779448622</c:v>
                </c:pt>
                <c:pt idx="9">
                  <c:v>7.5</c:v>
                </c:pt>
                <c:pt idx="10">
                  <c:v>49.914529914529915</c:v>
                </c:pt>
                <c:pt idx="11">
                  <c:v>63.111111111111114</c:v>
                </c:pt>
                <c:pt idx="12">
                  <c:v>37.5</c:v>
                </c:pt>
                <c:pt idx="13">
                  <c:v>87.878787878787875</c:v>
                </c:pt>
                <c:pt idx="14">
                  <c:v>85.294117647058826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5D-40D3-9E2F-95ADD2BE9935}"/>
            </c:ext>
          </c:extLst>
        </c:ser>
        <c:ser>
          <c:idx val="1"/>
          <c:order val="1"/>
          <c:tx>
            <c:strRef>
              <c:f>'INFORME GRAFICOS'!$L$8</c:f>
              <c:strCache>
                <c:ptCount val="1"/>
                <c:pt idx="0">
                  <c:v>% 2º  + UD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GRAFICOS'!$A$100:$A$114</c:f>
              <c:strCache>
                <c:ptCount val="15"/>
                <c:pt idx="0">
                  <c:v>COLONIA SANTA ROSA</c:v>
                </c:pt>
                <c:pt idx="1">
                  <c:v>PICHANAL</c:v>
                </c:pt>
                <c:pt idx="2">
                  <c:v>AGUARAY</c:v>
                </c:pt>
                <c:pt idx="3">
                  <c:v>MORILLO</c:v>
                </c:pt>
                <c:pt idx="4">
                  <c:v>SALVADOR MAZZA</c:v>
                </c:pt>
                <c:pt idx="5">
                  <c:v>SANTA VICTORIA ESTE</c:v>
                </c:pt>
                <c:pt idx="6">
                  <c:v>EMBARCACIÓN</c:v>
                </c:pt>
                <c:pt idx="7">
                  <c:v>ORAN</c:v>
                </c:pt>
                <c:pt idx="8">
                  <c:v>TARTAGAL</c:v>
                </c:pt>
                <c:pt idx="9">
                  <c:v>RIVADAVIA</c:v>
                </c:pt>
                <c:pt idx="10">
                  <c:v>MOSCONI</c:v>
                </c:pt>
                <c:pt idx="11">
                  <c:v>HIPOLITO IRIGOYEN</c:v>
                </c:pt>
                <c:pt idx="12">
                  <c:v>ALTO LA SIERRA</c:v>
                </c:pt>
                <c:pt idx="13">
                  <c:v>URUNDEL</c:v>
                </c:pt>
                <c:pt idx="14">
                  <c:v>LA UNION</c:v>
                </c:pt>
              </c:strCache>
            </c:strRef>
          </c:cat>
          <c:val>
            <c:numRef>
              <c:f>'INFORME GRAFICOS'!$L$100:$L$114</c:f>
              <c:numCache>
                <c:formatCode>0</c:formatCode>
                <c:ptCount val="15"/>
                <c:pt idx="0">
                  <c:v>61.296296296296298</c:v>
                </c:pt>
                <c:pt idx="1">
                  <c:v>55.348837209302324</c:v>
                </c:pt>
                <c:pt idx="2">
                  <c:v>65.207373271889395</c:v>
                </c:pt>
                <c:pt idx="3">
                  <c:v>29.141104294478527</c:v>
                </c:pt>
                <c:pt idx="4">
                  <c:v>92.030360531309299</c:v>
                </c:pt>
                <c:pt idx="5">
                  <c:v>14.745762711864407</c:v>
                </c:pt>
                <c:pt idx="6">
                  <c:v>50.262881177707676</c:v>
                </c:pt>
                <c:pt idx="7">
                  <c:v>38.587699316628701</c:v>
                </c:pt>
                <c:pt idx="8">
                  <c:v>29.573934837092732</c:v>
                </c:pt>
                <c:pt idx="9">
                  <c:v>7.5</c:v>
                </c:pt>
                <c:pt idx="10">
                  <c:v>37.094017094017097</c:v>
                </c:pt>
                <c:pt idx="11">
                  <c:v>50.222222222222221</c:v>
                </c:pt>
                <c:pt idx="12">
                  <c:v>25</c:v>
                </c:pt>
                <c:pt idx="13">
                  <c:v>86.36363636363636</c:v>
                </c:pt>
                <c:pt idx="14">
                  <c:v>81.372549019607845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5D-40D3-9E2F-95ADD2BE99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40670120"/>
        <c:axId val="440668160"/>
      </c:barChart>
      <c:catAx>
        <c:axId val="440670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0668160"/>
        <c:crosses val="autoZero"/>
        <c:auto val="1"/>
        <c:lblAlgn val="ctr"/>
        <c:lblOffset val="100"/>
        <c:noMultiLvlLbl val="0"/>
      </c:catAx>
      <c:valAx>
        <c:axId val="440668160"/>
        <c:scaling>
          <c:orientation val="minMax"/>
        </c:scaling>
        <c:delete val="1"/>
        <c:axPos val="l"/>
        <c:numFmt formatCode="0.00%" sourceLinked="0"/>
        <c:majorTickMark val="out"/>
        <c:minorTickMark val="none"/>
        <c:tickLblPos val="nextTo"/>
        <c:crossAx val="440670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82238288931357"/>
          <c:y val="2.2913753482017812E-3"/>
          <c:w val="0.12817761711068645"/>
          <c:h val="9.5702686703751233E-2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914221240155017E-2"/>
          <c:y val="3.756524002561535E-2"/>
          <c:w val="0.8967652716390907"/>
          <c:h val="0.717955112496062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33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GRAFICOS'!$A$65:$A$85</c:f>
              <c:strCache>
                <c:ptCount val="21"/>
                <c:pt idx="0">
                  <c:v>SANTA VICTORIA OESTE</c:v>
                </c:pt>
                <c:pt idx="1">
                  <c:v>IRUYA</c:v>
                </c:pt>
                <c:pt idx="2">
                  <c:v>NAZARENO</c:v>
                </c:pt>
                <c:pt idx="3">
                  <c:v>CAFAYATE</c:v>
                </c:pt>
                <c:pt idx="4">
                  <c:v>SAN CARLOS</c:v>
                </c:pt>
                <c:pt idx="5">
                  <c:v>MOLINOS</c:v>
                </c:pt>
                <c:pt idx="6">
                  <c:v>CACHI</c:v>
                </c:pt>
                <c:pt idx="7">
                  <c:v>SAN ANTONIO DE LOS COBRES</c:v>
                </c:pt>
                <c:pt idx="8">
                  <c:v>CERRILLOS</c:v>
                </c:pt>
                <c:pt idx="9">
                  <c:v>ROSARIO DE LERMA</c:v>
                </c:pt>
                <c:pt idx="10">
                  <c:v>CHICOANA</c:v>
                </c:pt>
                <c:pt idx="11">
                  <c:v>EL CARRIL</c:v>
                </c:pt>
                <c:pt idx="12">
                  <c:v>CORONEL MOLDES</c:v>
                </c:pt>
                <c:pt idx="13">
                  <c:v>LA VIÑA</c:v>
                </c:pt>
                <c:pt idx="14">
                  <c:v>GUACHIPAS</c:v>
                </c:pt>
                <c:pt idx="15">
                  <c:v>LA CALDERA</c:v>
                </c:pt>
                <c:pt idx="16">
                  <c:v>CAMPO QUIJANO</c:v>
                </c:pt>
                <c:pt idx="17">
                  <c:v>SECLANTAS</c:v>
                </c:pt>
                <c:pt idx="18">
                  <c:v>LA MERCED</c:v>
                </c:pt>
                <c:pt idx="19">
                  <c:v>LA POMA</c:v>
                </c:pt>
                <c:pt idx="20">
                  <c:v>ANGASTACO</c:v>
                </c:pt>
              </c:strCache>
            </c:strRef>
          </c:cat>
          <c:val>
            <c:numRef>
              <c:f>'INFORME GRAFICOS'!$M$65:$M$85</c:f>
              <c:numCache>
                <c:formatCode>General</c:formatCode>
                <c:ptCount val="21"/>
                <c:pt idx="0">
                  <c:v>503</c:v>
                </c:pt>
                <c:pt idx="1">
                  <c:v>207</c:v>
                </c:pt>
                <c:pt idx="2">
                  <c:v>167</c:v>
                </c:pt>
                <c:pt idx="3">
                  <c:v>1172</c:v>
                </c:pt>
                <c:pt idx="4">
                  <c:v>361</c:v>
                </c:pt>
                <c:pt idx="5">
                  <c:v>420</c:v>
                </c:pt>
                <c:pt idx="6">
                  <c:v>511</c:v>
                </c:pt>
                <c:pt idx="7">
                  <c:v>467</c:v>
                </c:pt>
                <c:pt idx="8">
                  <c:v>1198</c:v>
                </c:pt>
                <c:pt idx="9">
                  <c:v>1344</c:v>
                </c:pt>
                <c:pt idx="10">
                  <c:v>884</c:v>
                </c:pt>
                <c:pt idx="11">
                  <c:v>551</c:v>
                </c:pt>
                <c:pt idx="12">
                  <c:v>349</c:v>
                </c:pt>
                <c:pt idx="13">
                  <c:v>235</c:v>
                </c:pt>
                <c:pt idx="14">
                  <c:v>207</c:v>
                </c:pt>
                <c:pt idx="15">
                  <c:v>1059</c:v>
                </c:pt>
                <c:pt idx="16">
                  <c:v>750</c:v>
                </c:pt>
                <c:pt idx="17">
                  <c:v>268</c:v>
                </c:pt>
                <c:pt idx="18">
                  <c:v>480</c:v>
                </c:pt>
                <c:pt idx="19">
                  <c:v>227</c:v>
                </c:pt>
                <c:pt idx="20">
                  <c:v>358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33-4EE7-947F-BABF49184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6191544"/>
        <c:axId val="466182528"/>
      </c:barChart>
      <c:catAx>
        <c:axId val="466191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6182528"/>
        <c:crosses val="autoZero"/>
        <c:auto val="1"/>
        <c:lblAlgn val="ctr"/>
        <c:lblOffset val="100"/>
        <c:noMultiLvlLbl val="0"/>
      </c:catAx>
      <c:valAx>
        <c:axId val="466182528"/>
        <c:scaling>
          <c:orientation val="minMax"/>
        </c:scaling>
        <c:delete val="1"/>
        <c:axPos val="l"/>
        <c:numFmt formatCode="0.00%" sourceLinked="0"/>
        <c:majorTickMark val="out"/>
        <c:minorTickMark val="none"/>
        <c:tickLblPos val="nextTo"/>
        <c:crossAx val="46619154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861793247115885E-2"/>
          <c:y val="5.2048112287164092E-2"/>
          <c:w val="0.93103544662508009"/>
          <c:h val="0.813678299086477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33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GRAFICOS'!$A$88:$A$97</c:f>
              <c:strCache>
                <c:ptCount val="10"/>
                <c:pt idx="0">
                  <c:v>LAS LAJITAS</c:v>
                </c:pt>
                <c:pt idx="1">
                  <c:v>J.V. GONZALEZ</c:v>
                </c:pt>
                <c:pt idx="2">
                  <c:v>EL QUEBRACHAL</c:v>
                </c:pt>
                <c:pt idx="3">
                  <c:v>EL GALPÓN</c:v>
                </c:pt>
                <c:pt idx="4">
                  <c:v>ROSARIO DE LA FRONTERA</c:v>
                </c:pt>
                <c:pt idx="5">
                  <c:v>METAN</c:v>
                </c:pt>
                <c:pt idx="6">
                  <c:v>EL TALA</c:v>
                </c:pt>
                <c:pt idx="7">
                  <c:v>GENERAL GUEMES</c:v>
                </c:pt>
                <c:pt idx="8">
                  <c:v>APOLINARIO SARAVIA</c:v>
                </c:pt>
                <c:pt idx="9">
                  <c:v>EL POTRERO</c:v>
                </c:pt>
              </c:strCache>
            </c:strRef>
          </c:cat>
          <c:val>
            <c:numRef>
              <c:f>'INFORME GRAFICOS'!$M$88:$M$97</c:f>
              <c:numCache>
                <c:formatCode>General</c:formatCode>
                <c:ptCount val="10"/>
                <c:pt idx="0">
                  <c:v>1145</c:v>
                </c:pt>
                <c:pt idx="1">
                  <c:v>1023</c:v>
                </c:pt>
                <c:pt idx="2">
                  <c:v>792</c:v>
                </c:pt>
                <c:pt idx="3">
                  <c:v>653</c:v>
                </c:pt>
                <c:pt idx="4">
                  <c:v>1451</c:v>
                </c:pt>
                <c:pt idx="5">
                  <c:v>1127</c:v>
                </c:pt>
                <c:pt idx="6">
                  <c:v>487</c:v>
                </c:pt>
                <c:pt idx="7">
                  <c:v>2041</c:v>
                </c:pt>
                <c:pt idx="8">
                  <c:v>1001</c:v>
                </c:pt>
                <c:pt idx="9">
                  <c:v>262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BE-404D-B8F7-4B9987D48D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9056696"/>
        <c:axId val="479057088"/>
      </c:barChart>
      <c:catAx>
        <c:axId val="479056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9057088"/>
        <c:crosses val="autoZero"/>
        <c:auto val="1"/>
        <c:lblAlgn val="ctr"/>
        <c:lblOffset val="100"/>
        <c:noMultiLvlLbl val="0"/>
      </c:catAx>
      <c:valAx>
        <c:axId val="479057088"/>
        <c:scaling>
          <c:orientation val="minMax"/>
        </c:scaling>
        <c:delete val="1"/>
        <c:axPos val="l"/>
        <c:numFmt formatCode="0.00%" sourceLinked="0"/>
        <c:majorTickMark val="out"/>
        <c:minorTickMark val="none"/>
        <c:tickLblPos val="nextTo"/>
        <c:crossAx val="4790566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480947238659541E-2"/>
          <c:y val="8.3088846891603618E-2"/>
          <c:w val="0.89994599491268557"/>
          <c:h val="0.733853462324096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933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GRAFICOS'!$A$100:$A$114</c:f>
              <c:strCache>
                <c:ptCount val="15"/>
                <c:pt idx="0">
                  <c:v>COLONIA SANTA ROSA</c:v>
                </c:pt>
                <c:pt idx="1">
                  <c:v>PICHANAL</c:v>
                </c:pt>
                <c:pt idx="2">
                  <c:v>AGUARAY</c:v>
                </c:pt>
                <c:pt idx="3">
                  <c:v>MORILLO</c:v>
                </c:pt>
                <c:pt idx="4">
                  <c:v>SALVADOR MAZZA</c:v>
                </c:pt>
                <c:pt idx="5">
                  <c:v>SANTA VICTORIA ESTE</c:v>
                </c:pt>
                <c:pt idx="6">
                  <c:v>EMBARCACIÓN</c:v>
                </c:pt>
                <c:pt idx="7">
                  <c:v>ORAN</c:v>
                </c:pt>
                <c:pt idx="8">
                  <c:v>TARTAGAL</c:v>
                </c:pt>
                <c:pt idx="9">
                  <c:v>RIVADAVIA</c:v>
                </c:pt>
                <c:pt idx="10">
                  <c:v>MOSCONI</c:v>
                </c:pt>
                <c:pt idx="11">
                  <c:v>HIPOLITO IRIGOYEN</c:v>
                </c:pt>
                <c:pt idx="12">
                  <c:v>ALTO LA SIERRA</c:v>
                </c:pt>
                <c:pt idx="13">
                  <c:v>URUNDEL</c:v>
                </c:pt>
                <c:pt idx="14">
                  <c:v>LA UNION</c:v>
                </c:pt>
              </c:strCache>
            </c:strRef>
          </c:cat>
          <c:val>
            <c:numRef>
              <c:f>'INFORME GRAFICOS'!$M$100:$M$114</c:f>
              <c:numCache>
                <c:formatCode>General</c:formatCode>
                <c:ptCount val="15"/>
                <c:pt idx="0">
                  <c:v>1930</c:v>
                </c:pt>
                <c:pt idx="1">
                  <c:v>1331</c:v>
                </c:pt>
                <c:pt idx="2" formatCode="0">
                  <c:v>863</c:v>
                </c:pt>
                <c:pt idx="3">
                  <c:v>798</c:v>
                </c:pt>
                <c:pt idx="4">
                  <c:v>1919</c:v>
                </c:pt>
                <c:pt idx="5">
                  <c:v>649</c:v>
                </c:pt>
                <c:pt idx="6">
                  <c:v>1609</c:v>
                </c:pt>
                <c:pt idx="7">
                  <c:v>2847</c:v>
                </c:pt>
                <c:pt idx="8">
                  <c:v>1896</c:v>
                </c:pt>
                <c:pt idx="9">
                  <c:v>281</c:v>
                </c:pt>
                <c:pt idx="10">
                  <c:v>936</c:v>
                </c:pt>
                <c:pt idx="11">
                  <c:v>986</c:v>
                </c:pt>
                <c:pt idx="12">
                  <c:v>79</c:v>
                </c:pt>
                <c:pt idx="13">
                  <c:v>236</c:v>
                </c:pt>
                <c:pt idx="14">
                  <c:v>510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CC-4C44-9575-2B3890D47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6650504"/>
        <c:axId val="466647368"/>
      </c:barChart>
      <c:catAx>
        <c:axId val="466650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66647368"/>
        <c:crosses val="autoZero"/>
        <c:auto val="1"/>
        <c:lblAlgn val="ctr"/>
        <c:lblOffset val="100"/>
        <c:noMultiLvlLbl val="0"/>
      </c:catAx>
      <c:valAx>
        <c:axId val="466647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666505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58684411492171"/>
          <c:y val="5.0107095899470322E-2"/>
          <c:w val="0.856843707003905"/>
          <c:h val="0.7054231967537073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GRAFICOS'!$A$65:$A$85</c:f>
              <c:strCache>
                <c:ptCount val="21"/>
                <c:pt idx="0">
                  <c:v>SANTA VICTORIA OESTE</c:v>
                </c:pt>
                <c:pt idx="1">
                  <c:v>IRUYA</c:v>
                </c:pt>
                <c:pt idx="2">
                  <c:v>NAZARENO</c:v>
                </c:pt>
                <c:pt idx="3">
                  <c:v>CAFAYATE</c:v>
                </c:pt>
                <c:pt idx="4">
                  <c:v>SAN CARLOS</c:v>
                </c:pt>
                <c:pt idx="5">
                  <c:v>MOLINOS</c:v>
                </c:pt>
                <c:pt idx="6">
                  <c:v>CACHI</c:v>
                </c:pt>
                <c:pt idx="7">
                  <c:v>SAN ANTONIO DE LOS COBRES</c:v>
                </c:pt>
                <c:pt idx="8">
                  <c:v>CERRILLOS</c:v>
                </c:pt>
                <c:pt idx="9">
                  <c:v>ROSARIO DE LERMA</c:v>
                </c:pt>
                <c:pt idx="10">
                  <c:v>CHICOANA</c:v>
                </c:pt>
                <c:pt idx="11">
                  <c:v>EL CARRIL</c:v>
                </c:pt>
                <c:pt idx="12">
                  <c:v>CORONEL MOLDES</c:v>
                </c:pt>
                <c:pt idx="13">
                  <c:v>LA VIÑA</c:v>
                </c:pt>
                <c:pt idx="14">
                  <c:v>GUACHIPAS</c:v>
                </c:pt>
                <c:pt idx="15">
                  <c:v>LA CALDERA</c:v>
                </c:pt>
                <c:pt idx="16">
                  <c:v>CAMPO QUIJANO</c:v>
                </c:pt>
                <c:pt idx="17">
                  <c:v>SECLANTAS</c:v>
                </c:pt>
                <c:pt idx="18">
                  <c:v>LA MERCED</c:v>
                </c:pt>
                <c:pt idx="19">
                  <c:v>LA POMA</c:v>
                </c:pt>
                <c:pt idx="20">
                  <c:v>ANGASTACO</c:v>
                </c:pt>
              </c:strCache>
            </c:strRef>
          </c:cat>
          <c:val>
            <c:numRef>
              <c:f>'INFORME GRAFICOS'!$N$65:$N$85</c:f>
              <c:numCache>
                <c:formatCode>General</c:formatCode>
                <c:ptCount val="21"/>
                <c:pt idx="0">
                  <c:v>344</c:v>
                </c:pt>
                <c:pt idx="1">
                  <c:v>277</c:v>
                </c:pt>
                <c:pt idx="2">
                  <c:v>218</c:v>
                </c:pt>
                <c:pt idx="3">
                  <c:v>1109</c:v>
                </c:pt>
                <c:pt idx="4">
                  <c:v>367</c:v>
                </c:pt>
                <c:pt idx="5">
                  <c:v>217</c:v>
                </c:pt>
                <c:pt idx="6">
                  <c:v>636</c:v>
                </c:pt>
                <c:pt idx="7">
                  <c:v>366</c:v>
                </c:pt>
                <c:pt idx="8">
                  <c:v>849</c:v>
                </c:pt>
                <c:pt idx="9">
                  <c:v>1829</c:v>
                </c:pt>
                <c:pt idx="10">
                  <c:v>714</c:v>
                </c:pt>
                <c:pt idx="11">
                  <c:v>949</c:v>
                </c:pt>
                <c:pt idx="12">
                  <c:v>471</c:v>
                </c:pt>
                <c:pt idx="13">
                  <c:v>262</c:v>
                </c:pt>
                <c:pt idx="14">
                  <c:v>331</c:v>
                </c:pt>
                <c:pt idx="15">
                  <c:v>721</c:v>
                </c:pt>
                <c:pt idx="16">
                  <c:v>1035</c:v>
                </c:pt>
                <c:pt idx="17">
                  <c:v>270</c:v>
                </c:pt>
                <c:pt idx="18">
                  <c:v>802</c:v>
                </c:pt>
                <c:pt idx="19">
                  <c:v>103</c:v>
                </c:pt>
                <c:pt idx="20">
                  <c:v>159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9E-4AE9-8B4D-13775CC70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6650112"/>
        <c:axId val="466642272"/>
      </c:barChart>
      <c:catAx>
        <c:axId val="466650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6642272"/>
        <c:crosses val="autoZero"/>
        <c:auto val="1"/>
        <c:lblAlgn val="ctr"/>
        <c:lblOffset val="100"/>
        <c:noMultiLvlLbl val="0"/>
      </c:catAx>
      <c:valAx>
        <c:axId val="466642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6665011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365604209834795E-2"/>
          <c:y val="4.6282479233235932E-2"/>
          <c:w val="0.95125992456127273"/>
          <c:h val="0.817150170299297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GRAFICOS'!$A$88:$A$97</c:f>
              <c:strCache>
                <c:ptCount val="10"/>
                <c:pt idx="0">
                  <c:v>LAS LAJITAS</c:v>
                </c:pt>
                <c:pt idx="1">
                  <c:v>J.V. GONZALEZ</c:v>
                </c:pt>
                <c:pt idx="2">
                  <c:v>EL QUEBRACHAL</c:v>
                </c:pt>
                <c:pt idx="3">
                  <c:v>EL GALPÓN</c:v>
                </c:pt>
                <c:pt idx="4">
                  <c:v>ROSARIO DE LA FRONTERA</c:v>
                </c:pt>
                <c:pt idx="5">
                  <c:v>METAN</c:v>
                </c:pt>
                <c:pt idx="6">
                  <c:v>EL TALA</c:v>
                </c:pt>
                <c:pt idx="7">
                  <c:v>GENERAL GUEMES</c:v>
                </c:pt>
                <c:pt idx="8">
                  <c:v>APOLINARIO SARAVIA</c:v>
                </c:pt>
                <c:pt idx="9">
                  <c:v>EL POTRERO</c:v>
                </c:pt>
              </c:strCache>
            </c:strRef>
          </c:cat>
          <c:val>
            <c:numRef>
              <c:f>'INFORME GRAFICOS'!$N$88:$N$97</c:f>
              <c:numCache>
                <c:formatCode>General</c:formatCode>
                <c:ptCount val="10"/>
                <c:pt idx="0">
                  <c:v>539</c:v>
                </c:pt>
                <c:pt idx="1">
                  <c:v>551</c:v>
                </c:pt>
                <c:pt idx="2">
                  <c:v>614</c:v>
                </c:pt>
                <c:pt idx="3">
                  <c:v>724</c:v>
                </c:pt>
                <c:pt idx="4">
                  <c:v>1018</c:v>
                </c:pt>
                <c:pt idx="5">
                  <c:v>1660</c:v>
                </c:pt>
                <c:pt idx="6">
                  <c:v>519</c:v>
                </c:pt>
                <c:pt idx="7">
                  <c:v>2649</c:v>
                </c:pt>
                <c:pt idx="8">
                  <c:v>614</c:v>
                </c:pt>
                <c:pt idx="9">
                  <c:v>269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DC-4CF5-9E49-C0E11C430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5103520"/>
        <c:axId val="455103912"/>
      </c:barChart>
      <c:catAx>
        <c:axId val="455103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5103912"/>
        <c:crosses val="autoZero"/>
        <c:auto val="1"/>
        <c:lblAlgn val="ctr"/>
        <c:lblOffset val="100"/>
        <c:noMultiLvlLbl val="0"/>
      </c:catAx>
      <c:valAx>
        <c:axId val="455103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5510352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740712241985153E-2"/>
          <c:y val="3.9443164660028736E-2"/>
          <c:w val="0.91475928639099802"/>
          <c:h val="0.770973764774148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CF1-48D1-86C7-95A33E4C3224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GRAFICOS'!$A$100:$A$114</c:f>
              <c:strCache>
                <c:ptCount val="15"/>
                <c:pt idx="0">
                  <c:v>COLONIA SANTA ROSA</c:v>
                </c:pt>
                <c:pt idx="1">
                  <c:v>PICHANAL</c:v>
                </c:pt>
                <c:pt idx="2">
                  <c:v>AGUARAY</c:v>
                </c:pt>
                <c:pt idx="3">
                  <c:v>MORILLO</c:v>
                </c:pt>
                <c:pt idx="4">
                  <c:v>SALVADOR MAZZA</c:v>
                </c:pt>
                <c:pt idx="5">
                  <c:v>SANTA VICTORIA ESTE</c:v>
                </c:pt>
                <c:pt idx="6">
                  <c:v>EMBARCACIÓN</c:v>
                </c:pt>
                <c:pt idx="7">
                  <c:v>ORAN</c:v>
                </c:pt>
                <c:pt idx="8">
                  <c:v>TARTAGAL</c:v>
                </c:pt>
                <c:pt idx="9">
                  <c:v>RIVADAVIA</c:v>
                </c:pt>
                <c:pt idx="10">
                  <c:v>MOSCONI</c:v>
                </c:pt>
                <c:pt idx="11">
                  <c:v>HIPOLITO IRIGOYEN</c:v>
                </c:pt>
                <c:pt idx="12">
                  <c:v>ALTO LA SIERRA</c:v>
                </c:pt>
                <c:pt idx="13">
                  <c:v>URUNDEL</c:v>
                </c:pt>
                <c:pt idx="14">
                  <c:v>LA UNION</c:v>
                </c:pt>
              </c:strCache>
            </c:strRef>
          </c:cat>
          <c:val>
            <c:numRef>
              <c:f>'INFORME GRAFICOS'!$N$100:$N$114</c:f>
              <c:numCache>
                <c:formatCode>General</c:formatCode>
                <c:ptCount val="15"/>
                <c:pt idx="0">
                  <c:v>730</c:v>
                </c:pt>
                <c:pt idx="1">
                  <c:v>1093</c:v>
                </c:pt>
                <c:pt idx="2">
                  <c:v>780</c:v>
                </c:pt>
                <c:pt idx="3">
                  <c:v>345</c:v>
                </c:pt>
                <c:pt idx="4">
                  <c:v>1272</c:v>
                </c:pt>
                <c:pt idx="5">
                  <c:v>102</c:v>
                </c:pt>
                <c:pt idx="6">
                  <c:v>922</c:v>
                </c:pt>
                <c:pt idx="7">
                  <c:v>3843</c:v>
                </c:pt>
                <c:pt idx="8">
                  <c:v>1661</c:v>
                </c:pt>
                <c:pt idx="9">
                  <c:v>146</c:v>
                </c:pt>
                <c:pt idx="10">
                  <c:v>671</c:v>
                </c:pt>
                <c:pt idx="11">
                  <c:v>641</c:v>
                </c:pt>
                <c:pt idx="12">
                  <c:v>84</c:v>
                </c:pt>
                <c:pt idx="13">
                  <c:v>201</c:v>
                </c:pt>
                <c:pt idx="14">
                  <c:v>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F1-48D1-86C7-95A33E4C32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6655208"/>
        <c:axId val="466653640"/>
      </c:barChart>
      <c:catAx>
        <c:axId val="466655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66653640"/>
        <c:crosses val="autoZero"/>
        <c:auto val="1"/>
        <c:lblAlgn val="ctr"/>
        <c:lblOffset val="100"/>
        <c:noMultiLvlLbl val="0"/>
      </c:catAx>
      <c:valAx>
        <c:axId val="466653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6665520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9030100334448"/>
          <c:y val="6.7333052670296073E-2"/>
          <c:w val="0.81590740883734425"/>
          <c:h val="0.844611835814181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CE-4BF4-81DD-570AD161454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CE-4BF4-81DD-570AD161454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CE-4BF4-81DD-570AD161454A}"/>
              </c:ext>
            </c:extLst>
          </c:dPt>
          <c:dPt>
            <c:idx val="3"/>
            <c:invertIfNegative val="0"/>
            <c:bubble3D val="0"/>
            <c:spPr>
              <a:solidFill>
                <a:srgbClr val="FF7C8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CE-4BF4-81DD-570AD161454A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('INFORME GRAFICOS'!$D$8,'INFORME GRAFICOS'!$G$8,'INFORME GRAFICOS'!$K$8,'INFORME GRAFICOS'!$L$8)</c:f>
              <c:strCache>
                <c:ptCount val="4"/>
                <c:pt idx="0">
                  <c:v>% Personal de Salud</c:v>
                </c:pt>
                <c:pt idx="1">
                  <c:v>% P. Gestantes</c:v>
                </c:pt>
                <c:pt idx="2">
                  <c:v>% 1º  + UD</c:v>
                </c:pt>
                <c:pt idx="3">
                  <c:v>% 2º  + UD</c:v>
                </c:pt>
              </c:strCache>
            </c:strRef>
          </c:cat>
          <c:val>
            <c:numRef>
              <c:f>('INFORME GRAFICOS'!$D$63,'INFORME GRAFICOS'!$G$63,'INFORME GRAFICOS'!$K$63,'INFORME GRAFICOS'!$L$63)</c:f>
              <c:numCache>
                <c:formatCode>0.0</c:formatCode>
                <c:ptCount val="4"/>
                <c:pt idx="0">
                  <c:v>69.344163658243076</c:v>
                </c:pt>
                <c:pt idx="1">
                  <c:v>40.5</c:v>
                </c:pt>
                <c:pt idx="2">
                  <c:v>43.302083333333336</c:v>
                </c:pt>
                <c:pt idx="3">
                  <c:v>32.229166666666664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7CE-4BF4-81DD-570AD1614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6188408"/>
        <c:axId val="466180960"/>
      </c:barChart>
      <c:catAx>
        <c:axId val="466188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6180960"/>
        <c:crosses val="autoZero"/>
        <c:auto val="1"/>
        <c:lblAlgn val="ctr"/>
        <c:lblOffset val="100"/>
        <c:noMultiLvlLbl val="0"/>
      </c:catAx>
      <c:valAx>
        <c:axId val="466180960"/>
        <c:scaling>
          <c:orientation val="minMax"/>
        </c:scaling>
        <c:delete val="1"/>
        <c:axPos val="l"/>
        <c:numFmt formatCode="0.00%" sourceLinked="0"/>
        <c:majorTickMark val="out"/>
        <c:minorTickMark val="none"/>
        <c:tickLblPos val="nextTo"/>
        <c:crossAx val="466188408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76034568421422244"/>
          <c:y val="5.390816920133111E-2"/>
          <c:w val="0.21958742615367058"/>
          <c:h val="0.17566882747083412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09486931068082"/>
          <c:y val="0.11469256655222393"/>
          <c:w val="0.62767080065186109"/>
          <c:h val="0.781292975273127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79-40C9-9E01-3196C3D1360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79-40C9-9E01-3196C3D1360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('INFORME GRAFICOS'!$M$8,'INFORME GRAFICOS'!$N$8,'INFORME GRAFICOS'!$Q$8)</c:f>
              <c:strCache>
                <c:ptCount val="3"/>
                <c:pt idx="0">
                  <c:v>TOTAL APLICADAS 2 A 64 AÑOS</c:v>
                </c:pt>
                <c:pt idx="1">
                  <c:v>MAYORES 65 AÑOS</c:v>
                </c:pt>
                <c:pt idx="2">
                  <c:v>PERSONAL ESENCIAL</c:v>
                </c:pt>
              </c:strCache>
            </c:strRef>
          </c:cat>
          <c:val>
            <c:numRef>
              <c:f>('INFORME GRAFICOS'!$M$63,'INFORME GRAFICOS'!$N$63,'INFORME GRAFICOS'!$Q$63)</c:f>
              <c:numCache>
                <c:formatCode>General</c:formatCode>
                <c:ptCount val="3"/>
                <c:pt idx="0">
                  <c:v>33241</c:v>
                </c:pt>
                <c:pt idx="1">
                  <c:v>21890</c:v>
                </c:pt>
                <c:pt idx="2">
                  <c:v>4878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D79-40C9-9E01-3196C3D136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2798032"/>
        <c:axId val="472797248"/>
      </c:barChart>
      <c:catAx>
        <c:axId val="47279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2797248"/>
        <c:crosses val="autoZero"/>
        <c:auto val="1"/>
        <c:lblAlgn val="ctr"/>
        <c:lblOffset val="100"/>
        <c:noMultiLvlLbl val="0"/>
      </c:catAx>
      <c:valAx>
        <c:axId val="472797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2798032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67733915682481638"/>
          <c:y val="6.5557495452449932E-2"/>
          <c:w val="0.31186337444193241"/>
          <c:h val="0.11660124873998845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14124469080771"/>
          <c:y val="6.3758574066356238E-2"/>
          <c:w val="0.76545543543391481"/>
          <c:h val="0.88027723458267504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BF-4FDF-BE08-890171C4CF30}"/>
              </c:ext>
            </c:extLst>
          </c:dPt>
          <c:dPt>
            <c:idx val="1"/>
            <c:invertIfNegative val="0"/>
            <c:bubble3D val="0"/>
            <c:spPr>
              <a:solidFill>
                <a:srgbClr val="7952DA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BF-4FDF-BE08-890171C4CF3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FBF-4FDF-BE08-890171C4CF30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('INFORME GRAFICOS'!$M$8,'INFORME GRAFICOS'!$N$8,'INFORME GRAFICOS'!$Q$8)</c:f>
              <c:strCache>
                <c:ptCount val="3"/>
                <c:pt idx="0">
                  <c:v>TOTAL APLICADAS 2 A 64 AÑOS</c:v>
                </c:pt>
                <c:pt idx="1">
                  <c:v>MAYORES 65 AÑOS</c:v>
                </c:pt>
                <c:pt idx="2">
                  <c:v>PERSONAL ESENCIAL</c:v>
                </c:pt>
              </c:strCache>
            </c:strRef>
          </c:cat>
          <c:val>
            <c:numRef>
              <c:f>('INFORME GRAFICOS'!$M$116,'INFORME GRAFICOS'!$N$116,'INFORME GRAFICOS'!$Q$116)</c:f>
              <c:numCache>
                <c:formatCode>_-* #,##0_-;\-* #,##0_-;_-* "-"??_-;_-@_-</c:formatCode>
                <c:ptCount val="3"/>
                <c:pt idx="0">
                  <c:v>71811</c:v>
                </c:pt>
                <c:pt idx="1">
                  <c:v>55899</c:v>
                </c:pt>
                <c:pt idx="2">
                  <c:v>9082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FBF-4FDF-BE08-890171C4CF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6647760"/>
        <c:axId val="466645408"/>
      </c:barChart>
      <c:catAx>
        <c:axId val="466647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6645408"/>
        <c:crosses val="autoZero"/>
        <c:auto val="1"/>
        <c:lblAlgn val="ctr"/>
        <c:lblOffset val="100"/>
        <c:noMultiLvlLbl val="0"/>
      </c:catAx>
      <c:valAx>
        <c:axId val="466645408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466647760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66684879020347543"/>
          <c:y val="0.11216746286834772"/>
          <c:w val="0.30957135985011519"/>
          <c:h val="0.14154919507338395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7643532057915989E-2"/>
          <c:y val="6.5681205581618468E-2"/>
          <c:w val="0.78030496977901942"/>
          <c:h val="0.8485832874099497"/>
        </c:manualLayout>
      </c:layout>
      <c:barChart>
        <c:barDir val="col"/>
        <c:grouping val="clustered"/>
        <c:varyColors val="0"/>
        <c:ser>
          <c:idx val="0"/>
          <c:order val="0"/>
          <c:tx>
            <c:v>CAPITAL - HPMI ZONA NORTE</c:v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('CAPITAL X ZONA'!$D$8,'CAPITAL X ZONA'!$G$8,'CAPITAL X ZONA'!$K$8,'CAPITAL X ZONA'!$L$8)</c:f>
              <c:strCache>
                <c:ptCount val="4"/>
                <c:pt idx="0">
                  <c:v>% Personal de Salud</c:v>
                </c:pt>
                <c:pt idx="1">
                  <c:v>% P. Gestantes</c:v>
                </c:pt>
                <c:pt idx="2">
                  <c:v>% 1º  y UD</c:v>
                </c:pt>
                <c:pt idx="3">
                  <c:v>% 2º  y UD</c:v>
                </c:pt>
              </c:strCache>
            </c:strRef>
          </c:cat>
          <c:val>
            <c:numRef>
              <c:f>('CAPITAL X ZONA'!$D$67,'CAPITAL X ZONA'!$G$67,'CAPITAL X ZONA'!$K$67,'CAPITAL X ZONA'!$L$67)</c:f>
              <c:numCache>
                <c:formatCode>0.0</c:formatCode>
                <c:ptCount val="4"/>
                <c:pt idx="0" formatCode="0">
                  <c:v>69.762174405436014</c:v>
                </c:pt>
                <c:pt idx="1">
                  <c:v>46</c:v>
                </c:pt>
                <c:pt idx="2">
                  <c:v>38</c:v>
                </c:pt>
                <c:pt idx="3">
                  <c:v>29.395833333333332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F1-4368-B2B0-8EA1321A6829}"/>
            </c:ext>
          </c:extLst>
        </c:ser>
        <c:ser>
          <c:idx val="1"/>
          <c:order val="1"/>
          <c:tx>
            <c:v>CAPITAL HOSP. PAPA FRANCISCO ZONA SUR</c:v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('CAPITAL X ZONA'!$D$8,'CAPITAL X ZONA'!$G$8,'CAPITAL X ZONA'!$K$8,'CAPITAL X ZONA'!$L$8)</c:f>
              <c:strCache>
                <c:ptCount val="4"/>
                <c:pt idx="0">
                  <c:v>% Personal de Salud</c:v>
                </c:pt>
                <c:pt idx="1">
                  <c:v>% P. Gestantes</c:v>
                </c:pt>
                <c:pt idx="2">
                  <c:v>% 1º  y UD</c:v>
                </c:pt>
                <c:pt idx="3">
                  <c:v>% 2º  y UD</c:v>
                </c:pt>
              </c:strCache>
            </c:strRef>
          </c:cat>
          <c:val>
            <c:numRef>
              <c:f>('CAPITAL X ZONA'!$D$68,'CAPITAL X ZONA'!$G$68,'CAPITAL X ZONA'!$K$68,'CAPITAL X ZONA'!$L$68)</c:f>
              <c:numCache>
                <c:formatCode>0.0</c:formatCode>
                <c:ptCount val="4"/>
                <c:pt idx="0" formatCode="0">
                  <c:v>100.07299270072993</c:v>
                </c:pt>
                <c:pt idx="1">
                  <c:v>35.652173913043477</c:v>
                </c:pt>
                <c:pt idx="2">
                  <c:v>44.6875</c:v>
                </c:pt>
                <c:pt idx="3">
                  <c:v>32.770833333333336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3F1-4368-B2B0-8EA1321A68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9993744"/>
        <c:axId val="469991784"/>
      </c:barChart>
      <c:catAx>
        <c:axId val="469993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9991784"/>
        <c:crosses val="autoZero"/>
        <c:auto val="1"/>
        <c:lblAlgn val="ctr"/>
        <c:lblOffset val="100"/>
        <c:noMultiLvlLbl val="0"/>
      </c:catAx>
      <c:valAx>
        <c:axId val="469991784"/>
        <c:scaling>
          <c:orientation val="minMax"/>
          <c:max val="110"/>
          <c:min val="0"/>
        </c:scaling>
        <c:delete val="0"/>
        <c:axPos val="l"/>
        <c:numFmt formatCode="0" sourceLinked="1"/>
        <c:majorTickMark val="out"/>
        <c:minorTickMark val="none"/>
        <c:tickLblPos val="nextTo"/>
        <c:crossAx val="469993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0946272659824496"/>
          <c:y val="3.5687370256806503E-2"/>
          <c:w val="0.38123567682298476"/>
          <c:h val="0.16035615167168984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99695490489734"/>
          <c:y val="2.5956689926058697E-2"/>
          <c:w val="0.69782714385379918"/>
          <c:h val="0.90494676055550782"/>
        </c:manualLayout>
      </c:layout>
      <c:barChart>
        <c:barDir val="col"/>
        <c:grouping val="clustered"/>
        <c:varyColors val="0"/>
        <c:ser>
          <c:idx val="0"/>
          <c:order val="0"/>
          <c:tx>
            <c:v>CAPITAL - HPMI - ZONA NORTE</c:v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('CAPITAL X ZONA'!$M$8,'CAPITAL X ZONA'!$N$8,'CAPITAL X ZONA'!$O$8)</c:f>
              <c:strCache>
                <c:ptCount val="3"/>
                <c:pt idx="0">
                  <c:v>TOTAL APLICADAS 2 A 64 AÑOS</c:v>
                </c:pt>
                <c:pt idx="1">
                  <c:v>MAYORES 65 AÑOS</c:v>
                </c:pt>
                <c:pt idx="2">
                  <c:v>PERSONAL ESENCIAL</c:v>
                </c:pt>
              </c:strCache>
            </c:strRef>
          </c:cat>
          <c:val>
            <c:numRef>
              <c:f>('CAPITAL X ZONA'!$M$67,'CAPITAL X ZONA'!$N$67,'CAPITAL X ZONA'!$O$67)</c:f>
              <c:numCache>
                <c:formatCode>0</c:formatCode>
                <c:ptCount val="3"/>
                <c:pt idx="0">
                  <c:v>15956</c:v>
                </c:pt>
                <c:pt idx="1">
                  <c:v>12319.5</c:v>
                </c:pt>
                <c:pt idx="2">
                  <c:v>2327.5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AB-4090-82B7-79542E4AACED}"/>
            </c:ext>
          </c:extLst>
        </c:ser>
        <c:ser>
          <c:idx val="1"/>
          <c:order val="1"/>
          <c:tx>
            <c:v>CAPITAL HOSP. PAPA FRANCISCO ZONA SUR</c:v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('CAPITAL X ZONA'!$M$8,'CAPITAL X ZONA'!$N$8,'CAPITAL X ZONA'!$O$8)</c:f>
              <c:strCache>
                <c:ptCount val="3"/>
                <c:pt idx="0">
                  <c:v>TOTAL APLICADAS 2 A 64 AÑOS</c:v>
                </c:pt>
                <c:pt idx="1">
                  <c:v>MAYORES 65 AÑOS</c:v>
                </c:pt>
                <c:pt idx="2">
                  <c:v>PERSONAL ESENCIAL</c:v>
                </c:pt>
              </c:strCache>
            </c:strRef>
          </c:cat>
          <c:val>
            <c:numRef>
              <c:f>('CAPITAL X ZONA'!$M$68,'CAPITAL X ZONA'!$N$68,'CAPITAL X ZONA'!$O$68)</c:f>
              <c:numCache>
                <c:formatCode>0</c:formatCode>
                <c:ptCount val="3"/>
                <c:pt idx="0">
                  <c:v>17285</c:v>
                </c:pt>
                <c:pt idx="1">
                  <c:v>9570.5</c:v>
                </c:pt>
                <c:pt idx="2">
                  <c:v>2487.5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AB-4090-82B7-79542E4AAC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7091424"/>
        <c:axId val="477091816"/>
      </c:barChart>
      <c:catAx>
        <c:axId val="47709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7091816"/>
        <c:crosses val="autoZero"/>
        <c:auto val="1"/>
        <c:lblAlgn val="ctr"/>
        <c:lblOffset val="100"/>
        <c:noMultiLvlLbl val="0"/>
      </c:catAx>
      <c:valAx>
        <c:axId val="477091816"/>
        <c:scaling>
          <c:orientation val="minMax"/>
          <c:max val="19000"/>
          <c:min val="0"/>
        </c:scaling>
        <c:delete val="0"/>
        <c:axPos val="l"/>
        <c:numFmt formatCode="0" sourceLinked="1"/>
        <c:majorTickMark val="out"/>
        <c:minorTickMark val="none"/>
        <c:tickLblPos val="nextTo"/>
        <c:crossAx val="477091424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57278864668985097"/>
          <c:y val="1.5807979861443885E-2"/>
          <c:w val="0.42505263274720279"/>
          <c:h val="0.15861845530567525"/>
        </c:manualLayout>
      </c:layout>
      <c:overlay val="0"/>
      <c:spPr>
        <a:noFill/>
      </c:spPr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Porcentaje de Utilizacion - Zona Oeste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929545454545454"/>
          <c:y val="0.11280076251039484"/>
          <c:w val="0.83862276306370798"/>
          <c:h val="0.686747197966699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'Enviadas -Aplicadas '!$A$4:$A$24</c:f>
              <c:strCache>
                <c:ptCount val="21"/>
                <c:pt idx="0">
                  <c:v>SANTA VICTORIA OESTE</c:v>
                </c:pt>
                <c:pt idx="1">
                  <c:v>IRUYA</c:v>
                </c:pt>
                <c:pt idx="2">
                  <c:v>NAZARENO</c:v>
                </c:pt>
                <c:pt idx="3">
                  <c:v>CAFAYATE</c:v>
                </c:pt>
                <c:pt idx="4">
                  <c:v>SAN CARLOS</c:v>
                </c:pt>
                <c:pt idx="5">
                  <c:v>MOLINOS</c:v>
                </c:pt>
                <c:pt idx="6">
                  <c:v>CACHI</c:v>
                </c:pt>
                <c:pt idx="7">
                  <c:v>SAN ANTONIO DE LOS COBRES</c:v>
                </c:pt>
                <c:pt idx="8">
                  <c:v>CERRILLOS</c:v>
                </c:pt>
                <c:pt idx="9">
                  <c:v>ROSARIO DE LERMA</c:v>
                </c:pt>
                <c:pt idx="10">
                  <c:v>CHICOANA</c:v>
                </c:pt>
                <c:pt idx="11">
                  <c:v>EL CARRIL</c:v>
                </c:pt>
                <c:pt idx="12">
                  <c:v>CORONEL MOLDES</c:v>
                </c:pt>
                <c:pt idx="13">
                  <c:v>LA VIÑA</c:v>
                </c:pt>
                <c:pt idx="14">
                  <c:v>GUACHIPAS</c:v>
                </c:pt>
                <c:pt idx="15">
                  <c:v>LA CALDERA</c:v>
                </c:pt>
                <c:pt idx="16">
                  <c:v>CAMPO QUIJANO</c:v>
                </c:pt>
                <c:pt idx="17">
                  <c:v>SECLANTAS</c:v>
                </c:pt>
                <c:pt idx="18">
                  <c:v>LA MERCED</c:v>
                </c:pt>
                <c:pt idx="19">
                  <c:v>LA POMA</c:v>
                </c:pt>
                <c:pt idx="20">
                  <c:v>ANGASTACO</c:v>
                </c:pt>
              </c:strCache>
            </c:strRef>
          </c:cat>
          <c:val>
            <c:numRef>
              <c:f>'Enviadas -Aplicadas '!$F$4:$F$24</c:f>
              <c:numCache>
                <c:formatCode>0.0</c:formatCode>
                <c:ptCount val="21"/>
                <c:pt idx="0">
                  <c:v>87.720588235294116</c:v>
                </c:pt>
                <c:pt idx="1">
                  <c:v>64.230769230769226</c:v>
                </c:pt>
                <c:pt idx="2">
                  <c:v>75.839416058394164</c:v>
                </c:pt>
                <c:pt idx="3">
                  <c:v>83.511235955056179</c:v>
                </c:pt>
                <c:pt idx="4">
                  <c:v>72.196969696969703</c:v>
                </c:pt>
                <c:pt idx="5">
                  <c:v>82.8</c:v>
                </c:pt>
                <c:pt idx="6">
                  <c:v>70.444444444444443</c:v>
                </c:pt>
                <c:pt idx="7">
                  <c:v>70.790960451977398</c:v>
                </c:pt>
                <c:pt idx="8">
                  <c:v>82.655826558265588</c:v>
                </c:pt>
                <c:pt idx="9">
                  <c:v>81.031128404669261</c:v>
                </c:pt>
                <c:pt idx="10">
                  <c:v>85.670995670995666</c:v>
                </c:pt>
                <c:pt idx="11">
                  <c:v>88.837209302325576</c:v>
                </c:pt>
                <c:pt idx="12">
                  <c:v>88</c:v>
                </c:pt>
                <c:pt idx="13">
                  <c:v>75.595238095238102</c:v>
                </c:pt>
                <c:pt idx="14">
                  <c:v>81.647058823529406</c:v>
                </c:pt>
                <c:pt idx="15">
                  <c:v>78.758620689655174</c:v>
                </c:pt>
                <c:pt idx="16">
                  <c:v>77.21854304635761</c:v>
                </c:pt>
                <c:pt idx="17">
                  <c:v>82.173913043478265</c:v>
                </c:pt>
                <c:pt idx="18" formatCode="0">
                  <c:v>91.818181818181813</c:v>
                </c:pt>
                <c:pt idx="19">
                  <c:v>66.197183098591552</c:v>
                </c:pt>
                <c:pt idx="20">
                  <c:v>74.606741573033702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AA-4518-8894-13B015539B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81491520"/>
        <c:axId val="481485248"/>
      </c:barChart>
      <c:catAx>
        <c:axId val="481491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81485248"/>
        <c:crosses val="autoZero"/>
        <c:auto val="1"/>
        <c:lblAlgn val="ctr"/>
        <c:lblOffset val="100"/>
        <c:noMultiLvlLbl val="0"/>
      </c:catAx>
      <c:valAx>
        <c:axId val="481485248"/>
        <c:scaling>
          <c:orientation val="minMax"/>
          <c:max val="100"/>
        </c:scaling>
        <c:delete val="0"/>
        <c:axPos val="l"/>
        <c:numFmt formatCode="0.0" sourceLinked="1"/>
        <c:majorTickMark val="none"/>
        <c:minorTickMark val="none"/>
        <c:tickLblPos val="nextTo"/>
        <c:crossAx val="48149152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417935630683718E-2"/>
          <c:y val="6.3604892872092561E-2"/>
          <c:w val="0.89098681922975698"/>
          <c:h val="0.813879455769657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'Enviadas -Aplicadas '!$A$27:$A$36</c:f>
              <c:strCache>
                <c:ptCount val="10"/>
                <c:pt idx="0">
                  <c:v>LAS LAJITAS</c:v>
                </c:pt>
                <c:pt idx="1">
                  <c:v>J.V. GONZALEZ</c:v>
                </c:pt>
                <c:pt idx="2">
                  <c:v>EL QUEBRACHAL</c:v>
                </c:pt>
                <c:pt idx="3">
                  <c:v>EL GALPÓN</c:v>
                </c:pt>
                <c:pt idx="4">
                  <c:v>ROSARIO DE LA FRONTERA</c:v>
                </c:pt>
                <c:pt idx="5">
                  <c:v>METAN</c:v>
                </c:pt>
                <c:pt idx="6">
                  <c:v>EL TALA</c:v>
                </c:pt>
                <c:pt idx="7">
                  <c:v>GENERAL GUEMES</c:v>
                </c:pt>
                <c:pt idx="8">
                  <c:v>APOLINARIO SARAVIA</c:v>
                </c:pt>
                <c:pt idx="9">
                  <c:v>EL POTRERO</c:v>
                </c:pt>
              </c:strCache>
            </c:strRef>
          </c:cat>
          <c:val>
            <c:numRef>
              <c:f>'Enviadas -Aplicadas '!$F$27:$F$36</c:f>
              <c:numCache>
                <c:formatCode>0.0</c:formatCode>
                <c:ptCount val="10"/>
                <c:pt idx="0">
                  <c:v>76.830065359477118</c:v>
                </c:pt>
                <c:pt idx="1">
                  <c:v>74.864048338368576</c:v>
                </c:pt>
                <c:pt idx="2">
                  <c:v>75.73705179282868</c:v>
                </c:pt>
                <c:pt idx="3">
                  <c:v>83.80952380952381</c:v>
                </c:pt>
                <c:pt idx="4">
                  <c:v>66.989473684210523</c:v>
                </c:pt>
                <c:pt idx="5">
                  <c:v>78.72</c:v>
                </c:pt>
                <c:pt idx="6">
                  <c:v>79.937106918238996</c:v>
                </c:pt>
                <c:pt idx="7">
                  <c:v>76.220379146919427</c:v>
                </c:pt>
                <c:pt idx="8">
                  <c:v>68.313253012048193</c:v>
                </c:pt>
                <c:pt idx="9">
                  <c:v>80.352941176470594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10-4ED4-84AD-5697C2F9AB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56509944"/>
        <c:axId val="456510336"/>
      </c:barChart>
      <c:catAx>
        <c:axId val="456509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6510336"/>
        <c:crosses val="autoZero"/>
        <c:auto val="1"/>
        <c:lblAlgn val="ctr"/>
        <c:lblOffset val="100"/>
        <c:noMultiLvlLbl val="0"/>
      </c:catAx>
      <c:valAx>
        <c:axId val="456510336"/>
        <c:scaling>
          <c:orientation val="minMax"/>
          <c:max val="100"/>
        </c:scaling>
        <c:delete val="0"/>
        <c:axPos val="l"/>
        <c:numFmt formatCode="0.0" sourceLinked="1"/>
        <c:majorTickMark val="out"/>
        <c:minorTickMark val="none"/>
        <c:tickLblPos val="nextTo"/>
        <c:crossAx val="45650994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574037620297457E-2"/>
          <c:y val="3.3916301026534396E-2"/>
          <c:w val="0.91198151793525806"/>
          <c:h val="0.7943871309710349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'Enviadas -Aplicadas '!$A$39:$A$53</c:f>
              <c:strCache>
                <c:ptCount val="15"/>
                <c:pt idx="0">
                  <c:v>COLONIA SANTA ROSA</c:v>
                </c:pt>
                <c:pt idx="1">
                  <c:v>PICHANAL</c:v>
                </c:pt>
                <c:pt idx="2">
                  <c:v>AGUARAY</c:v>
                </c:pt>
                <c:pt idx="3">
                  <c:v>MORILLO</c:v>
                </c:pt>
                <c:pt idx="4">
                  <c:v>SALVADOR MAZZA</c:v>
                </c:pt>
                <c:pt idx="5">
                  <c:v>SANTA VICTORIA ESTE</c:v>
                </c:pt>
                <c:pt idx="6">
                  <c:v>EMBARCACIÓN</c:v>
                </c:pt>
                <c:pt idx="7">
                  <c:v>ORAN</c:v>
                </c:pt>
                <c:pt idx="8">
                  <c:v>TARTAGAL</c:v>
                </c:pt>
                <c:pt idx="9">
                  <c:v>RIVADAVIA</c:v>
                </c:pt>
                <c:pt idx="10">
                  <c:v>MOSCONI</c:v>
                </c:pt>
                <c:pt idx="11">
                  <c:v>HIPOLITO IRIGOYEN</c:v>
                </c:pt>
                <c:pt idx="12">
                  <c:v>ALTO LA SIERRA</c:v>
                </c:pt>
                <c:pt idx="13">
                  <c:v>URUNDEL</c:v>
                </c:pt>
                <c:pt idx="14">
                  <c:v>LA UNION</c:v>
                </c:pt>
              </c:strCache>
            </c:strRef>
          </c:cat>
          <c:val>
            <c:numRef>
              <c:f>'Enviadas -Aplicadas '!$F$39:$F$53</c:f>
              <c:numCache>
                <c:formatCode>0.0</c:formatCode>
                <c:ptCount val="15"/>
                <c:pt idx="0">
                  <c:v>75.629921259842519</c:v>
                </c:pt>
                <c:pt idx="1">
                  <c:v>79.568181818181813</c:v>
                </c:pt>
                <c:pt idx="2">
                  <c:v>83.702531645569621</c:v>
                </c:pt>
                <c:pt idx="3">
                  <c:v>61.829268292682926</c:v>
                </c:pt>
                <c:pt idx="4">
                  <c:v>93.18458417849898</c:v>
                </c:pt>
                <c:pt idx="5">
                  <c:v>61.532258064516128</c:v>
                </c:pt>
                <c:pt idx="6">
                  <c:v>76.89265536723164</c:v>
                </c:pt>
                <c:pt idx="7">
                  <c:v>72.686682063125488</c:v>
                </c:pt>
                <c:pt idx="8">
                  <c:v>50.743301642178047</c:v>
                </c:pt>
                <c:pt idx="9">
                  <c:v>34.285714285714285</c:v>
                </c:pt>
                <c:pt idx="10">
                  <c:v>73.063063063063069</c:v>
                </c:pt>
                <c:pt idx="11">
                  <c:v>87.652173913043484</c:v>
                </c:pt>
                <c:pt idx="12">
                  <c:v>32.621359223300971</c:v>
                </c:pt>
                <c:pt idx="13">
                  <c:v>54.594594594594597</c:v>
                </c:pt>
                <c:pt idx="14">
                  <c:v>78.832116788321173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01-4CA4-A4D4-CA32C9E751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2030152"/>
        <c:axId val="472031720"/>
      </c:barChart>
      <c:catAx>
        <c:axId val="472030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2031720"/>
        <c:crosses val="autoZero"/>
        <c:auto val="1"/>
        <c:lblAlgn val="ctr"/>
        <c:lblOffset val="100"/>
        <c:noMultiLvlLbl val="0"/>
      </c:catAx>
      <c:valAx>
        <c:axId val="472031720"/>
        <c:scaling>
          <c:orientation val="minMax"/>
          <c:max val="100"/>
        </c:scaling>
        <c:delete val="0"/>
        <c:axPos val="l"/>
        <c:numFmt formatCode="0.0" sourceLinked="1"/>
        <c:majorTickMark val="out"/>
        <c:minorTickMark val="none"/>
        <c:tickLblPos val="nextTo"/>
        <c:crossAx val="47203015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868741398164359E-2"/>
          <c:y val="3.3921761260580725E-2"/>
          <c:w val="0.89465103597118145"/>
          <c:h val="0.753234545107011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capital!$A$3:$A$42</c:f>
              <c:strCache>
                <c:ptCount val="23"/>
                <c:pt idx="0">
                  <c:v>Primer Nivel- Zona Norte</c:v>
                </c:pt>
                <c:pt idx="1">
                  <c:v>Hospital Público Materno infantil</c:v>
                </c:pt>
                <c:pt idx="2">
                  <c:v>Hospital Sr. Del Milagro</c:v>
                </c:pt>
                <c:pt idx="3">
                  <c:v>Hospital Militar Salta</c:v>
                </c:pt>
                <c:pt idx="4">
                  <c:v>Hospital Oñativia</c:v>
                </c:pt>
                <c:pt idx="5">
                  <c:v>Hospital San Bernardo</c:v>
                </c:pt>
                <c:pt idx="6">
                  <c:v>A.O. Papa Francisco</c:v>
                </c:pt>
                <c:pt idx="7">
                  <c:v>Estacion Ragone</c:v>
                </c:pt>
                <c:pt idx="8">
                  <c:v>Clinica Santa Clara de Asis</c:v>
                </c:pt>
                <c:pt idx="9">
                  <c:v>Altos de Salta</c:v>
                </c:pt>
                <c:pt idx="10">
                  <c:v>IMAC</c:v>
                </c:pt>
                <c:pt idx="11">
                  <c:v>Clinica Guemes</c:v>
                </c:pt>
                <c:pt idx="12">
                  <c:v>IMAC - Neofenix </c:v>
                </c:pt>
                <c:pt idx="13">
                  <c:v>CLINICA SAN RAFAEL</c:v>
                </c:pt>
                <c:pt idx="14">
                  <c:v>Hospital Privado Tres Cerritos </c:v>
                </c:pt>
                <c:pt idx="15">
                  <c:v>Maternidad Privada </c:v>
                </c:pt>
                <c:pt idx="16">
                  <c:v>Hemofilia</c:v>
                </c:pt>
                <c:pt idx="17">
                  <c:v>CLINICA SAN ROQUE</c:v>
                </c:pt>
                <c:pt idx="18">
                  <c:v>IPS</c:v>
                </c:pt>
                <c:pt idx="19">
                  <c:v>Rennius</c:v>
                </c:pt>
                <c:pt idx="20">
                  <c:v>COPROTAB</c:v>
                </c:pt>
                <c:pt idx="21">
                  <c:v>PRO MUJER</c:v>
                </c:pt>
                <c:pt idx="22">
                  <c:v>Sargento Suarez</c:v>
                </c:pt>
              </c:strCache>
            </c:strRef>
          </c:cat>
          <c:val>
            <c:numRef>
              <c:f>capital!$E$3:$E$42</c:f>
              <c:numCache>
                <c:formatCode>0.0</c:formatCode>
                <c:ptCount val="23"/>
                <c:pt idx="0">
                  <c:v>66.277910685805423</c:v>
                </c:pt>
                <c:pt idx="1">
                  <c:v>83.941798941798936</c:v>
                </c:pt>
                <c:pt idx="2">
                  <c:v>68.154506437768234</c:v>
                </c:pt>
                <c:pt idx="3">
                  <c:v>57.04225352112676</c:v>
                </c:pt>
                <c:pt idx="4">
                  <c:v>97.258064516129039</c:v>
                </c:pt>
                <c:pt idx="5">
                  <c:v>81.916666666666671</c:v>
                </c:pt>
                <c:pt idx="6">
                  <c:v>84.015768056968469</c:v>
                </c:pt>
                <c:pt idx="7">
                  <c:v>86.79245283018868</c:v>
                </c:pt>
                <c:pt idx="8">
                  <c:v>94.545454545454547</c:v>
                </c:pt>
                <c:pt idx="9">
                  <c:v>50</c:v>
                </c:pt>
                <c:pt idx="10">
                  <c:v>85</c:v>
                </c:pt>
                <c:pt idx="11">
                  <c:v>100</c:v>
                </c:pt>
                <c:pt idx="12">
                  <c:v>17.777777777777779</c:v>
                </c:pt>
                <c:pt idx="13">
                  <c:v>73.333333333333329</c:v>
                </c:pt>
                <c:pt idx="14">
                  <c:v>20.333333333333332</c:v>
                </c:pt>
                <c:pt idx="15">
                  <c:v>92</c:v>
                </c:pt>
                <c:pt idx="16">
                  <c:v>45.555555555555557</c:v>
                </c:pt>
                <c:pt idx="17">
                  <c:v>71.428571428571431</c:v>
                </c:pt>
                <c:pt idx="18">
                  <c:v>55.751633986928105</c:v>
                </c:pt>
                <c:pt idx="19">
                  <c:v>54.166666666666664</c:v>
                </c:pt>
                <c:pt idx="20">
                  <c:v>92</c:v>
                </c:pt>
                <c:pt idx="21">
                  <c:v>50</c:v>
                </c:pt>
                <c:pt idx="22">
                  <c:v>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8958728"/>
        <c:axId val="478963432"/>
      </c:barChart>
      <c:catAx>
        <c:axId val="478958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478963432"/>
        <c:crosses val="autoZero"/>
        <c:auto val="1"/>
        <c:lblAlgn val="ctr"/>
        <c:lblOffset val="100"/>
        <c:noMultiLvlLbl val="0"/>
      </c:catAx>
      <c:valAx>
        <c:axId val="47896343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47895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44594550284368E-2"/>
          <c:y val="1.3817520619698527E-2"/>
          <c:w val="0.88420011752765748"/>
          <c:h val="0.78961734607324663"/>
        </c:manualLayout>
      </c:layout>
      <c:barChart>
        <c:barDir val="col"/>
        <c:grouping val="clustered"/>
        <c:varyColors val="0"/>
        <c:ser>
          <c:idx val="0"/>
          <c:order val="0"/>
          <c:tx>
            <c:v>Coberturas</c:v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4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GRAFICOS'!$A$65:$A$85</c:f>
              <c:strCache>
                <c:ptCount val="21"/>
                <c:pt idx="0">
                  <c:v>SANTA VICTORIA OESTE</c:v>
                </c:pt>
                <c:pt idx="1">
                  <c:v>IRUYA</c:v>
                </c:pt>
                <c:pt idx="2">
                  <c:v>NAZARENO</c:v>
                </c:pt>
                <c:pt idx="3">
                  <c:v>CAFAYATE</c:v>
                </c:pt>
                <c:pt idx="4">
                  <c:v>SAN CARLOS</c:v>
                </c:pt>
                <c:pt idx="5">
                  <c:v>MOLINOS</c:v>
                </c:pt>
                <c:pt idx="6">
                  <c:v>CACHI</c:v>
                </c:pt>
                <c:pt idx="7">
                  <c:v>SAN ANTONIO DE LOS COBRES</c:v>
                </c:pt>
                <c:pt idx="8">
                  <c:v>CERRILLOS</c:v>
                </c:pt>
                <c:pt idx="9">
                  <c:v>ROSARIO DE LERMA</c:v>
                </c:pt>
                <c:pt idx="10">
                  <c:v>CHICOANA</c:v>
                </c:pt>
                <c:pt idx="11">
                  <c:v>EL CARRIL</c:v>
                </c:pt>
                <c:pt idx="12">
                  <c:v>CORONEL MOLDES</c:v>
                </c:pt>
                <c:pt idx="13">
                  <c:v>LA VIÑA</c:v>
                </c:pt>
                <c:pt idx="14">
                  <c:v>GUACHIPAS</c:v>
                </c:pt>
                <c:pt idx="15">
                  <c:v>LA CALDERA</c:v>
                </c:pt>
                <c:pt idx="16">
                  <c:v>CAMPO QUIJANO</c:v>
                </c:pt>
                <c:pt idx="17">
                  <c:v>SECLANTAS</c:v>
                </c:pt>
                <c:pt idx="18">
                  <c:v>LA MERCED</c:v>
                </c:pt>
                <c:pt idx="19">
                  <c:v>LA POMA</c:v>
                </c:pt>
                <c:pt idx="20">
                  <c:v>ANGASTACO</c:v>
                </c:pt>
              </c:strCache>
            </c:strRef>
          </c:cat>
          <c:val>
            <c:numRef>
              <c:f>'INFORME GRAFICOS'!$D$65:$D$85</c:f>
              <c:numCache>
                <c:formatCode>0</c:formatCode>
                <c:ptCount val="21"/>
                <c:pt idx="0">
                  <c:v>86.764705882352942</c:v>
                </c:pt>
                <c:pt idx="1">
                  <c:v>101.42857142857143</c:v>
                </c:pt>
                <c:pt idx="2">
                  <c:v>86.538461538461533</c:v>
                </c:pt>
                <c:pt idx="3">
                  <c:v>66.086956521739125</c:v>
                </c:pt>
                <c:pt idx="4">
                  <c:v>88.571428571428569</c:v>
                </c:pt>
                <c:pt idx="5">
                  <c:v>102.22222222222223</c:v>
                </c:pt>
                <c:pt idx="6">
                  <c:v>73.831775700934585</c:v>
                </c:pt>
                <c:pt idx="7">
                  <c:v>93.333333333333329</c:v>
                </c:pt>
                <c:pt idx="8">
                  <c:v>86.666666666666671</c:v>
                </c:pt>
                <c:pt idx="9">
                  <c:v>90</c:v>
                </c:pt>
                <c:pt idx="10">
                  <c:v>77.777777777777771</c:v>
                </c:pt>
                <c:pt idx="11">
                  <c:v>70.833333333333329</c:v>
                </c:pt>
                <c:pt idx="12">
                  <c:v>103.125</c:v>
                </c:pt>
                <c:pt idx="13">
                  <c:v>92.5</c:v>
                </c:pt>
                <c:pt idx="14">
                  <c:v>88.888888888888886</c:v>
                </c:pt>
                <c:pt idx="15">
                  <c:v>76.521739130434781</c:v>
                </c:pt>
                <c:pt idx="16">
                  <c:v>71.818181818181813</c:v>
                </c:pt>
                <c:pt idx="17">
                  <c:v>93.103448275862064</c:v>
                </c:pt>
                <c:pt idx="18">
                  <c:v>81.300813008130078</c:v>
                </c:pt>
                <c:pt idx="19">
                  <c:v>83.333333333333329</c:v>
                </c:pt>
                <c:pt idx="20">
                  <c:v>87.878787878787875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0EB-4681-83E7-676853F278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3067992"/>
        <c:axId val="393070344"/>
      </c:barChart>
      <c:catAx>
        <c:axId val="393067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3070344"/>
        <c:crossesAt val="1"/>
        <c:auto val="1"/>
        <c:lblAlgn val="ctr"/>
        <c:lblOffset val="100"/>
        <c:noMultiLvlLbl val="0"/>
      </c:catAx>
      <c:valAx>
        <c:axId val="393070344"/>
        <c:scaling>
          <c:logBase val="10"/>
          <c:orientation val="minMax"/>
          <c:max val="1000"/>
          <c:min val="1"/>
        </c:scaling>
        <c:delete val="0"/>
        <c:axPos val="l"/>
        <c:numFmt formatCode="#,##0.00" sourceLinked="0"/>
        <c:majorTickMark val="out"/>
        <c:minorTickMark val="none"/>
        <c:tickLblPos val="none"/>
        <c:crossAx val="393067992"/>
        <c:crosses val="autoZero"/>
        <c:crossBetween val="between"/>
        <c:majorUnit val="10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541974711126525E-2"/>
          <c:y val="2.2732939130679381E-2"/>
          <c:w val="0.89499841134464697"/>
          <c:h val="0.866443367215068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GRAFICOS'!$A$88:$A$97</c:f>
              <c:strCache>
                <c:ptCount val="10"/>
                <c:pt idx="0">
                  <c:v>LAS LAJITAS</c:v>
                </c:pt>
                <c:pt idx="1">
                  <c:v>J.V. GONZALEZ</c:v>
                </c:pt>
                <c:pt idx="2">
                  <c:v>EL QUEBRACHAL</c:v>
                </c:pt>
                <c:pt idx="3">
                  <c:v>EL GALPÓN</c:v>
                </c:pt>
                <c:pt idx="4">
                  <c:v>ROSARIO DE LA FRONTERA</c:v>
                </c:pt>
                <c:pt idx="5">
                  <c:v>METAN</c:v>
                </c:pt>
                <c:pt idx="6">
                  <c:v>EL TALA</c:v>
                </c:pt>
                <c:pt idx="7">
                  <c:v>GENERAL GUEMES</c:v>
                </c:pt>
                <c:pt idx="8">
                  <c:v>APOLINARIO SARAVIA</c:v>
                </c:pt>
                <c:pt idx="9">
                  <c:v>EL POTRERO</c:v>
                </c:pt>
              </c:strCache>
            </c:strRef>
          </c:cat>
          <c:val>
            <c:numRef>
              <c:f>'INFORME GRAFICOS'!$D$88:$D$97</c:f>
              <c:numCache>
                <c:formatCode>0</c:formatCode>
                <c:ptCount val="10"/>
                <c:pt idx="0">
                  <c:v>84</c:v>
                </c:pt>
                <c:pt idx="1">
                  <c:v>50</c:v>
                </c:pt>
                <c:pt idx="2">
                  <c:v>53</c:v>
                </c:pt>
                <c:pt idx="3">
                  <c:v>76.666666666666671</c:v>
                </c:pt>
                <c:pt idx="4">
                  <c:v>53.18181818181818</c:v>
                </c:pt>
                <c:pt idx="5">
                  <c:v>69.333333333333329</c:v>
                </c:pt>
                <c:pt idx="6">
                  <c:v>81.25</c:v>
                </c:pt>
                <c:pt idx="7">
                  <c:v>85</c:v>
                </c:pt>
                <c:pt idx="8">
                  <c:v>92.857142857142861</c:v>
                </c:pt>
                <c:pt idx="9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A2-4B7C-9A55-588AC781CE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7035736"/>
        <c:axId val="467036912"/>
      </c:barChart>
      <c:catAx>
        <c:axId val="467035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7036912"/>
        <c:crosses val="autoZero"/>
        <c:auto val="1"/>
        <c:lblAlgn val="ctr"/>
        <c:lblOffset val="100"/>
        <c:noMultiLvlLbl val="0"/>
      </c:catAx>
      <c:valAx>
        <c:axId val="467036912"/>
        <c:scaling>
          <c:orientation val="minMax"/>
        </c:scaling>
        <c:delete val="1"/>
        <c:axPos val="l"/>
        <c:numFmt formatCode="0.0%" sourceLinked="0"/>
        <c:majorTickMark val="out"/>
        <c:minorTickMark val="none"/>
        <c:tickLblPos val="nextTo"/>
        <c:crossAx val="46703573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306629104637"/>
          <c:y val="4.8838475675570543E-2"/>
          <c:w val="0.84194404233356679"/>
          <c:h val="0.761162810045043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277-404A-A4C3-562C6470768D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277-404A-A4C3-562C6470768D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GRAFICOS'!$A$100:$A$114</c:f>
              <c:strCache>
                <c:ptCount val="15"/>
                <c:pt idx="0">
                  <c:v>COLONIA SANTA ROSA</c:v>
                </c:pt>
                <c:pt idx="1">
                  <c:v>PICHANAL</c:v>
                </c:pt>
                <c:pt idx="2">
                  <c:v>AGUARAY</c:v>
                </c:pt>
                <c:pt idx="3">
                  <c:v>MORILLO</c:v>
                </c:pt>
                <c:pt idx="4">
                  <c:v>SALVADOR MAZZA</c:v>
                </c:pt>
                <c:pt idx="5">
                  <c:v>SANTA VICTORIA ESTE</c:v>
                </c:pt>
                <c:pt idx="6">
                  <c:v>EMBARCACIÓN</c:v>
                </c:pt>
                <c:pt idx="7">
                  <c:v>ORAN</c:v>
                </c:pt>
                <c:pt idx="8">
                  <c:v>TARTAGAL</c:v>
                </c:pt>
                <c:pt idx="9">
                  <c:v>RIVADAVIA</c:v>
                </c:pt>
                <c:pt idx="10">
                  <c:v>MOSCONI</c:v>
                </c:pt>
                <c:pt idx="11">
                  <c:v>HIPOLITO IRIGOYEN</c:v>
                </c:pt>
                <c:pt idx="12">
                  <c:v>ALTO LA SIERRA</c:v>
                </c:pt>
                <c:pt idx="13">
                  <c:v>URUNDEL</c:v>
                </c:pt>
                <c:pt idx="14">
                  <c:v>LA UNION</c:v>
                </c:pt>
              </c:strCache>
            </c:strRef>
          </c:cat>
          <c:val>
            <c:numRef>
              <c:f>'INFORME GRAFICOS'!$D$100:$D$114</c:f>
              <c:numCache>
                <c:formatCode>0</c:formatCode>
                <c:ptCount val="15"/>
                <c:pt idx="0">
                  <c:v>79</c:v>
                </c:pt>
                <c:pt idx="1">
                  <c:v>82.727272727272734</c:v>
                </c:pt>
                <c:pt idx="2">
                  <c:v>102</c:v>
                </c:pt>
                <c:pt idx="3">
                  <c:v>37.5</c:v>
                </c:pt>
                <c:pt idx="4">
                  <c:v>113.11475409836065</c:v>
                </c:pt>
                <c:pt idx="5">
                  <c:v>103.63636363636364</c:v>
                </c:pt>
                <c:pt idx="6">
                  <c:v>74.5</c:v>
                </c:pt>
                <c:pt idx="7">
                  <c:v>57.07692307692308</c:v>
                </c:pt>
                <c:pt idx="8">
                  <c:v>75.2</c:v>
                </c:pt>
                <c:pt idx="9">
                  <c:v>52.5</c:v>
                </c:pt>
                <c:pt idx="10">
                  <c:v>65.333333333333329</c:v>
                </c:pt>
                <c:pt idx="11">
                  <c:v>62.5</c:v>
                </c:pt>
                <c:pt idx="12">
                  <c:v>70</c:v>
                </c:pt>
                <c:pt idx="13">
                  <c:v>96</c:v>
                </c:pt>
                <c:pt idx="14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77-404A-A4C3-562C647076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6193504"/>
        <c:axId val="466193896"/>
      </c:barChart>
      <c:catAx>
        <c:axId val="466193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6193896"/>
        <c:crosses val="autoZero"/>
        <c:auto val="1"/>
        <c:lblAlgn val="ctr"/>
        <c:lblOffset val="100"/>
        <c:noMultiLvlLbl val="0"/>
      </c:catAx>
      <c:valAx>
        <c:axId val="466193896"/>
        <c:scaling>
          <c:orientation val="minMax"/>
        </c:scaling>
        <c:delete val="1"/>
        <c:axPos val="l"/>
        <c:numFmt formatCode="0.0%" sourceLinked="0"/>
        <c:majorTickMark val="out"/>
        <c:minorTickMark val="none"/>
        <c:tickLblPos val="nextTo"/>
        <c:crossAx val="4661935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GRAFICOS'!$A$65:$A$85</c:f>
              <c:strCache>
                <c:ptCount val="21"/>
                <c:pt idx="0">
                  <c:v>SANTA VICTORIA OESTE</c:v>
                </c:pt>
                <c:pt idx="1">
                  <c:v>IRUYA</c:v>
                </c:pt>
                <c:pt idx="2">
                  <c:v>NAZARENO</c:v>
                </c:pt>
                <c:pt idx="3">
                  <c:v>CAFAYATE</c:v>
                </c:pt>
                <c:pt idx="4">
                  <c:v>SAN CARLOS</c:v>
                </c:pt>
                <c:pt idx="5">
                  <c:v>MOLINOS</c:v>
                </c:pt>
                <c:pt idx="6">
                  <c:v>CACHI</c:v>
                </c:pt>
                <c:pt idx="7">
                  <c:v>SAN ANTONIO DE LOS COBRES</c:v>
                </c:pt>
                <c:pt idx="8">
                  <c:v>CERRILLOS</c:v>
                </c:pt>
                <c:pt idx="9">
                  <c:v>ROSARIO DE LERMA</c:v>
                </c:pt>
                <c:pt idx="10">
                  <c:v>CHICOANA</c:v>
                </c:pt>
                <c:pt idx="11">
                  <c:v>EL CARRIL</c:v>
                </c:pt>
                <c:pt idx="12">
                  <c:v>CORONEL MOLDES</c:v>
                </c:pt>
                <c:pt idx="13">
                  <c:v>LA VIÑA</c:v>
                </c:pt>
                <c:pt idx="14">
                  <c:v>GUACHIPAS</c:v>
                </c:pt>
                <c:pt idx="15">
                  <c:v>LA CALDERA</c:v>
                </c:pt>
                <c:pt idx="16">
                  <c:v>CAMPO QUIJANO</c:v>
                </c:pt>
                <c:pt idx="17">
                  <c:v>SECLANTAS</c:v>
                </c:pt>
                <c:pt idx="18">
                  <c:v>LA MERCED</c:v>
                </c:pt>
                <c:pt idx="19">
                  <c:v>LA POMA</c:v>
                </c:pt>
                <c:pt idx="20">
                  <c:v>ANGASTACO</c:v>
                </c:pt>
              </c:strCache>
            </c:strRef>
          </c:cat>
          <c:val>
            <c:numRef>
              <c:f>'INFORME GRAFICOS'!$G$65:$G$85</c:f>
              <c:numCache>
                <c:formatCode>0.0</c:formatCode>
                <c:ptCount val="21"/>
                <c:pt idx="0" formatCode="0">
                  <c:v>45.238095238095241</c:v>
                </c:pt>
                <c:pt idx="1">
                  <c:v>52.941176470588232</c:v>
                </c:pt>
                <c:pt idx="2">
                  <c:v>62.5</c:v>
                </c:pt>
                <c:pt idx="3">
                  <c:v>46.060606060606062</c:v>
                </c:pt>
                <c:pt idx="4">
                  <c:v>74.418604651162795</c:v>
                </c:pt>
                <c:pt idx="5">
                  <c:v>34.782608695652172</c:v>
                </c:pt>
                <c:pt idx="6">
                  <c:v>45.333333333333336</c:v>
                </c:pt>
                <c:pt idx="7">
                  <c:v>48.275862068965516</c:v>
                </c:pt>
                <c:pt idx="8">
                  <c:v>30.990415335463258</c:v>
                </c:pt>
                <c:pt idx="9">
                  <c:v>51.838235294117645</c:v>
                </c:pt>
                <c:pt idx="10">
                  <c:v>64.38356164383562</c:v>
                </c:pt>
                <c:pt idx="11">
                  <c:v>58.18181818181818</c:v>
                </c:pt>
                <c:pt idx="12">
                  <c:v>59.322033898305087</c:v>
                </c:pt>
                <c:pt idx="13">
                  <c:v>39.130434782608695</c:v>
                </c:pt>
                <c:pt idx="14">
                  <c:v>79.310344827586206</c:v>
                </c:pt>
                <c:pt idx="15">
                  <c:v>32.075471698113205</c:v>
                </c:pt>
                <c:pt idx="16">
                  <c:v>50</c:v>
                </c:pt>
                <c:pt idx="17">
                  <c:v>43.75</c:v>
                </c:pt>
                <c:pt idx="18">
                  <c:v>61.240310077519382</c:v>
                </c:pt>
                <c:pt idx="19">
                  <c:v>26.666666666666668</c:v>
                </c:pt>
                <c:pt idx="20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D7-4319-A105-09337F7A7A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6186056"/>
        <c:axId val="466186840"/>
      </c:barChart>
      <c:catAx>
        <c:axId val="466186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6186840"/>
        <c:crosses val="autoZero"/>
        <c:auto val="1"/>
        <c:lblAlgn val="ctr"/>
        <c:lblOffset val="100"/>
        <c:noMultiLvlLbl val="0"/>
      </c:catAx>
      <c:valAx>
        <c:axId val="466186840"/>
        <c:scaling>
          <c:orientation val="minMax"/>
        </c:scaling>
        <c:delete val="1"/>
        <c:axPos val="l"/>
        <c:numFmt formatCode="0.0%" sourceLinked="0"/>
        <c:majorTickMark val="out"/>
        <c:minorTickMark val="none"/>
        <c:tickLblPos val="nextTo"/>
        <c:crossAx val="46618605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4257864100724124E-2"/>
          <c:y val="6.9988407991306345E-2"/>
          <c:w val="0.95537172623592304"/>
          <c:h val="0.85677401592540015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GRAFICOS'!$A$88:$A$97</c:f>
              <c:strCache>
                <c:ptCount val="10"/>
                <c:pt idx="0">
                  <c:v>LAS LAJITAS</c:v>
                </c:pt>
                <c:pt idx="1">
                  <c:v>J.V. GONZALEZ</c:v>
                </c:pt>
                <c:pt idx="2">
                  <c:v>EL QUEBRACHAL</c:v>
                </c:pt>
                <c:pt idx="3">
                  <c:v>EL GALPÓN</c:v>
                </c:pt>
                <c:pt idx="4">
                  <c:v>ROSARIO DE LA FRONTERA</c:v>
                </c:pt>
                <c:pt idx="5">
                  <c:v>METAN</c:v>
                </c:pt>
                <c:pt idx="6">
                  <c:v>EL TALA</c:v>
                </c:pt>
                <c:pt idx="7">
                  <c:v>GENERAL GUEMES</c:v>
                </c:pt>
                <c:pt idx="8">
                  <c:v>APOLINARIO SARAVIA</c:v>
                </c:pt>
                <c:pt idx="9">
                  <c:v>EL POTRERO</c:v>
                </c:pt>
              </c:strCache>
            </c:strRef>
          </c:cat>
          <c:val>
            <c:numRef>
              <c:f>'INFORME GRAFICOS'!$G$88:$G$97</c:f>
              <c:numCache>
                <c:formatCode>0</c:formatCode>
                <c:ptCount val="10"/>
                <c:pt idx="0" formatCode="0.0">
                  <c:v>43.07692307692308</c:v>
                </c:pt>
                <c:pt idx="1">
                  <c:v>44.866920152091254</c:v>
                </c:pt>
                <c:pt idx="2">
                  <c:v>38.650306748466257</c:v>
                </c:pt>
                <c:pt idx="3">
                  <c:v>56.97674418604651</c:v>
                </c:pt>
                <c:pt idx="4">
                  <c:v>44.333333333333336</c:v>
                </c:pt>
                <c:pt idx="5">
                  <c:v>38.524590163934427</c:v>
                </c:pt>
                <c:pt idx="6">
                  <c:v>61.53846153846154</c:v>
                </c:pt>
                <c:pt idx="7">
                  <c:v>55.240174672489083</c:v>
                </c:pt>
                <c:pt idx="8">
                  <c:v>57.589285714285715</c:v>
                </c:pt>
                <c:pt idx="9">
                  <c:v>54.545454545454547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9E-44EA-985C-21A273EE70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56510728"/>
        <c:axId val="456503672"/>
      </c:barChart>
      <c:catAx>
        <c:axId val="456510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6503672"/>
        <c:crosses val="autoZero"/>
        <c:auto val="1"/>
        <c:lblAlgn val="ctr"/>
        <c:lblOffset val="100"/>
        <c:noMultiLvlLbl val="0"/>
      </c:catAx>
      <c:valAx>
        <c:axId val="456503672"/>
        <c:scaling>
          <c:orientation val="minMax"/>
        </c:scaling>
        <c:delete val="1"/>
        <c:axPos val="l"/>
        <c:numFmt formatCode="0.0%" sourceLinked="0"/>
        <c:majorTickMark val="out"/>
        <c:minorTickMark val="none"/>
        <c:tickLblPos val="nextTo"/>
        <c:crossAx val="45651072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56789925344556"/>
          <c:y val="0.10382831352967209"/>
          <c:w val="0.87145594526483172"/>
          <c:h val="0.71607683625726115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197-41A3-8352-22AC8EFF5ECC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197-41A3-8352-22AC8EFF5ECC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GRAFICOS'!$A$100:$A$114</c:f>
              <c:strCache>
                <c:ptCount val="15"/>
                <c:pt idx="0">
                  <c:v>COLONIA SANTA ROSA</c:v>
                </c:pt>
                <c:pt idx="1">
                  <c:v>PICHANAL</c:v>
                </c:pt>
                <c:pt idx="2">
                  <c:v>AGUARAY</c:v>
                </c:pt>
                <c:pt idx="3">
                  <c:v>MORILLO</c:v>
                </c:pt>
                <c:pt idx="4">
                  <c:v>SALVADOR MAZZA</c:v>
                </c:pt>
                <c:pt idx="5">
                  <c:v>SANTA VICTORIA ESTE</c:v>
                </c:pt>
                <c:pt idx="6">
                  <c:v>EMBARCACIÓN</c:v>
                </c:pt>
                <c:pt idx="7">
                  <c:v>ORAN</c:v>
                </c:pt>
                <c:pt idx="8">
                  <c:v>TARTAGAL</c:v>
                </c:pt>
                <c:pt idx="9">
                  <c:v>RIVADAVIA</c:v>
                </c:pt>
                <c:pt idx="10">
                  <c:v>MOSCONI</c:v>
                </c:pt>
                <c:pt idx="11">
                  <c:v>HIPOLITO IRIGOYEN</c:v>
                </c:pt>
                <c:pt idx="12">
                  <c:v>ALTO LA SIERRA</c:v>
                </c:pt>
                <c:pt idx="13">
                  <c:v>URUNDEL</c:v>
                </c:pt>
                <c:pt idx="14">
                  <c:v>LA UNION</c:v>
                </c:pt>
              </c:strCache>
            </c:strRef>
          </c:cat>
          <c:val>
            <c:numRef>
              <c:f>'INFORME GRAFICOS'!$G$100:$G$114</c:f>
              <c:numCache>
                <c:formatCode>0</c:formatCode>
                <c:ptCount val="15"/>
                <c:pt idx="0">
                  <c:v>61.481481481481481</c:v>
                </c:pt>
                <c:pt idx="1">
                  <c:v>64.396284829721367</c:v>
                </c:pt>
                <c:pt idx="2">
                  <c:v>48.387096774193552</c:v>
                </c:pt>
                <c:pt idx="3">
                  <c:v>30.674846625766872</c:v>
                </c:pt>
                <c:pt idx="4">
                  <c:v>87.452471482889734</c:v>
                </c:pt>
                <c:pt idx="5">
                  <c:v>50.16949152542373</c:v>
                </c:pt>
                <c:pt idx="6">
                  <c:v>46.218487394957982</c:v>
                </c:pt>
                <c:pt idx="7">
                  <c:v>38.742023701002736</c:v>
                </c:pt>
                <c:pt idx="8">
                  <c:v>30.961923847695392</c:v>
                </c:pt>
                <c:pt idx="9">
                  <c:v>6.666666666666667</c:v>
                </c:pt>
                <c:pt idx="10">
                  <c:v>44.027303754266214</c:v>
                </c:pt>
                <c:pt idx="11">
                  <c:v>26.548672566371682</c:v>
                </c:pt>
                <c:pt idx="12">
                  <c:v>64.583333333333329</c:v>
                </c:pt>
                <c:pt idx="13">
                  <c:v>87.878787878787875</c:v>
                </c:pt>
                <c:pt idx="14">
                  <c:v>58.823529411764703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97-41A3-8352-22AC8EFF5E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7090640"/>
        <c:axId val="477091032"/>
      </c:barChart>
      <c:catAx>
        <c:axId val="477090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7091032"/>
        <c:crosses val="autoZero"/>
        <c:auto val="1"/>
        <c:lblAlgn val="ctr"/>
        <c:lblOffset val="100"/>
        <c:noMultiLvlLbl val="0"/>
      </c:catAx>
      <c:valAx>
        <c:axId val="477091032"/>
        <c:scaling>
          <c:orientation val="minMax"/>
        </c:scaling>
        <c:delete val="1"/>
        <c:axPos val="l"/>
        <c:numFmt formatCode="0.0%" sourceLinked="0"/>
        <c:majorTickMark val="out"/>
        <c:minorTickMark val="none"/>
        <c:tickLblPos val="nextTo"/>
        <c:crossAx val="47709064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067877753929393E-2"/>
          <c:y val="1.5951401679337868E-2"/>
          <c:w val="0.88811767801836106"/>
          <c:h val="0.737548388288026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'INFORME GRAFICOS'!$K$8</c:f>
              <c:strCache>
                <c:ptCount val="1"/>
                <c:pt idx="0">
                  <c:v>% 1º  + UD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17"/>
              <c:layout>
                <c:manualLayout>
                  <c:x val="-1.4461627210906663E-2"/>
                  <c:y val="4.68995951678645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GRAFICOS'!$A$65:$A$85</c:f>
              <c:strCache>
                <c:ptCount val="21"/>
                <c:pt idx="0">
                  <c:v>SANTA VICTORIA OESTE</c:v>
                </c:pt>
                <c:pt idx="1">
                  <c:v>IRUYA</c:v>
                </c:pt>
                <c:pt idx="2">
                  <c:v>NAZARENO</c:v>
                </c:pt>
                <c:pt idx="3">
                  <c:v>CAFAYATE</c:v>
                </c:pt>
                <c:pt idx="4">
                  <c:v>SAN CARLOS</c:v>
                </c:pt>
                <c:pt idx="5">
                  <c:v>MOLINOS</c:v>
                </c:pt>
                <c:pt idx="6">
                  <c:v>CACHI</c:v>
                </c:pt>
                <c:pt idx="7">
                  <c:v>SAN ANTONIO DE LOS COBRES</c:v>
                </c:pt>
                <c:pt idx="8">
                  <c:v>CERRILLOS</c:v>
                </c:pt>
                <c:pt idx="9">
                  <c:v>ROSARIO DE LERMA</c:v>
                </c:pt>
                <c:pt idx="10">
                  <c:v>CHICOANA</c:v>
                </c:pt>
                <c:pt idx="11">
                  <c:v>EL CARRIL</c:v>
                </c:pt>
                <c:pt idx="12">
                  <c:v>CORONEL MOLDES</c:v>
                </c:pt>
                <c:pt idx="13">
                  <c:v>LA VIÑA</c:v>
                </c:pt>
                <c:pt idx="14">
                  <c:v>GUACHIPAS</c:v>
                </c:pt>
                <c:pt idx="15">
                  <c:v>LA CALDERA</c:v>
                </c:pt>
                <c:pt idx="16">
                  <c:v>CAMPO QUIJANO</c:v>
                </c:pt>
                <c:pt idx="17">
                  <c:v>SECLANTAS</c:v>
                </c:pt>
                <c:pt idx="18">
                  <c:v>LA MERCED</c:v>
                </c:pt>
                <c:pt idx="19">
                  <c:v>LA POMA</c:v>
                </c:pt>
                <c:pt idx="20">
                  <c:v>ANGASTACO</c:v>
                </c:pt>
              </c:strCache>
            </c:strRef>
          </c:cat>
          <c:val>
            <c:numRef>
              <c:f>'INFORME GRAFICOS'!$K$65:$K$85</c:f>
              <c:numCache>
                <c:formatCode>0</c:formatCode>
                <c:ptCount val="21"/>
                <c:pt idx="0">
                  <c:v>88.095238095238102</c:v>
                </c:pt>
                <c:pt idx="1">
                  <c:v>77.941176470588232</c:v>
                </c:pt>
                <c:pt idx="2">
                  <c:v>98</c:v>
                </c:pt>
                <c:pt idx="3">
                  <c:v>57.575757575757578</c:v>
                </c:pt>
                <c:pt idx="4">
                  <c:v>82.558139534883722</c:v>
                </c:pt>
                <c:pt idx="5">
                  <c:v>97.777777777777771</c:v>
                </c:pt>
                <c:pt idx="6">
                  <c:v>74.666666666666671</c:v>
                </c:pt>
                <c:pt idx="7">
                  <c:v>80.459770114942529</c:v>
                </c:pt>
                <c:pt idx="8">
                  <c:v>49.680511182108624</c:v>
                </c:pt>
                <c:pt idx="9">
                  <c:v>70.642201834862391</c:v>
                </c:pt>
                <c:pt idx="10">
                  <c:v>74.657534246575338</c:v>
                </c:pt>
                <c:pt idx="11">
                  <c:v>80.542986425339365</c:v>
                </c:pt>
                <c:pt idx="12">
                  <c:v>60.683760683760681</c:v>
                </c:pt>
                <c:pt idx="13">
                  <c:v>84.444444444444443</c:v>
                </c:pt>
                <c:pt idx="14">
                  <c:v>74.576271186440678</c:v>
                </c:pt>
                <c:pt idx="15">
                  <c:v>50.943396226415096</c:v>
                </c:pt>
                <c:pt idx="16">
                  <c:v>67.584097859327215</c:v>
                </c:pt>
                <c:pt idx="17">
                  <c:v>74.603174603174608</c:v>
                </c:pt>
                <c:pt idx="18">
                  <c:v>102.71317829457364</c:v>
                </c:pt>
                <c:pt idx="19">
                  <c:v>45.714285714285715</c:v>
                </c:pt>
                <c:pt idx="20">
                  <c:v>116.66666666666667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96-40CF-A5FF-CB30DAB43ACE}"/>
            </c:ext>
          </c:extLst>
        </c:ser>
        <c:ser>
          <c:idx val="1"/>
          <c:order val="1"/>
          <c:tx>
            <c:strRef>
              <c:f>'INFORME GRAFICOS'!$L$8</c:f>
              <c:strCache>
                <c:ptCount val="1"/>
                <c:pt idx="0">
                  <c:v>% 2º  + UD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7"/>
              <c:layout>
                <c:manualLayout>
                  <c:x val="1.3015464489815998E-2"/>
                  <c:y val="-4.299079893716462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7.2308136054532787E-3"/>
                  <c:y val="-9.37991903357290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8.6769763265439979E-3"/>
                  <c:y val="4.68995951678636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040041431319758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D8A-414C-BA8E-AA1411FA39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'INFORME GRAFICOS'!$A$65:$A$85</c:f>
              <c:strCache>
                <c:ptCount val="21"/>
                <c:pt idx="0">
                  <c:v>SANTA VICTORIA OESTE</c:v>
                </c:pt>
                <c:pt idx="1">
                  <c:v>IRUYA</c:v>
                </c:pt>
                <c:pt idx="2">
                  <c:v>NAZARENO</c:v>
                </c:pt>
                <c:pt idx="3">
                  <c:v>CAFAYATE</c:v>
                </c:pt>
                <c:pt idx="4">
                  <c:v>SAN CARLOS</c:v>
                </c:pt>
                <c:pt idx="5">
                  <c:v>MOLINOS</c:v>
                </c:pt>
                <c:pt idx="6">
                  <c:v>CACHI</c:v>
                </c:pt>
                <c:pt idx="7">
                  <c:v>SAN ANTONIO DE LOS COBRES</c:v>
                </c:pt>
                <c:pt idx="8">
                  <c:v>CERRILLOS</c:v>
                </c:pt>
                <c:pt idx="9">
                  <c:v>ROSARIO DE LERMA</c:v>
                </c:pt>
                <c:pt idx="10">
                  <c:v>CHICOANA</c:v>
                </c:pt>
                <c:pt idx="11">
                  <c:v>EL CARRIL</c:v>
                </c:pt>
                <c:pt idx="12">
                  <c:v>CORONEL MOLDES</c:v>
                </c:pt>
                <c:pt idx="13">
                  <c:v>LA VIÑA</c:v>
                </c:pt>
                <c:pt idx="14">
                  <c:v>GUACHIPAS</c:v>
                </c:pt>
                <c:pt idx="15">
                  <c:v>LA CALDERA</c:v>
                </c:pt>
                <c:pt idx="16">
                  <c:v>CAMPO QUIJANO</c:v>
                </c:pt>
                <c:pt idx="17">
                  <c:v>SECLANTAS</c:v>
                </c:pt>
                <c:pt idx="18">
                  <c:v>LA MERCED</c:v>
                </c:pt>
                <c:pt idx="19">
                  <c:v>LA POMA</c:v>
                </c:pt>
                <c:pt idx="20">
                  <c:v>ANGASTACO</c:v>
                </c:pt>
              </c:strCache>
            </c:strRef>
          </c:cat>
          <c:val>
            <c:numRef>
              <c:f>'INFORME GRAFICOS'!$L$65:$L$85</c:f>
              <c:numCache>
                <c:formatCode>0</c:formatCode>
                <c:ptCount val="21"/>
                <c:pt idx="0">
                  <c:v>86.904761904761898</c:v>
                </c:pt>
                <c:pt idx="1">
                  <c:v>73.529411764705884</c:v>
                </c:pt>
                <c:pt idx="2">
                  <c:v>104</c:v>
                </c:pt>
                <c:pt idx="3">
                  <c:v>54.545454545454547</c:v>
                </c:pt>
                <c:pt idx="4">
                  <c:v>62.790697674418603</c:v>
                </c:pt>
                <c:pt idx="5">
                  <c:v>100</c:v>
                </c:pt>
                <c:pt idx="6">
                  <c:v>66.666666666666671</c:v>
                </c:pt>
                <c:pt idx="7">
                  <c:v>73.563218390804593</c:v>
                </c:pt>
                <c:pt idx="8">
                  <c:v>39.776357827476041</c:v>
                </c:pt>
                <c:pt idx="9">
                  <c:v>60.73394495412844</c:v>
                </c:pt>
                <c:pt idx="10">
                  <c:v>80.136986301369859</c:v>
                </c:pt>
                <c:pt idx="11">
                  <c:v>58.823529411764703</c:v>
                </c:pt>
                <c:pt idx="12">
                  <c:v>52.136752136752136</c:v>
                </c:pt>
                <c:pt idx="13">
                  <c:v>77.777777777777771</c:v>
                </c:pt>
                <c:pt idx="14">
                  <c:v>74.576271186440678</c:v>
                </c:pt>
                <c:pt idx="15">
                  <c:v>45.283018867924525</c:v>
                </c:pt>
                <c:pt idx="16">
                  <c:v>59.327217125382262</c:v>
                </c:pt>
                <c:pt idx="17">
                  <c:v>76.19047619047619</c:v>
                </c:pt>
                <c:pt idx="18">
                  <c:v>92.63565891472868</c:v>
                </c:pt>
                <c:pt idx="19">
                  <c:v>42.857142857142854</c:v>
                </c:pt>
                <c:pt idx="20">
                  <c:v>107.14285714285714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96-40CF-A5FF-CB30DAB43A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7321296"/>
        <c:axId val="477321688"/>
      </c:barChart>
      <c:catAx>
        <c:axId val="477321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7321688"/>
        <c:crosses val="autoZero"/>
        <c:auto val="1"/>
        <c:lblAlgn val="ctr"/>
        <c:lblOffset val="100"/>
        <c:noMultiLvlLbl val="0"/>
      </c:catAx>
      <c:valAx>
        <c:axId val="477321688"/>
        <c:scaling>
          <c:orientation val="minMax"/>
        </c:scaling>
        <c:delete val="1"/>
        <c:axPos val="l"/>
        <c:numFmt formatCode="0.00%" sourceLinked="0"/>
        <c:majorTickMark val="out"/>
        <c:minorTickMark val="none"/>
        <c:tickLblPos val="nextTo"/>
        <c:crossAx val="47732129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4277387218950506"/>
          <c:y val="1.7413782757013014E-2"/>
          <c:w val="0.1572261278104948"/>
          <c:h val="7.251293588301462E-2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BB3772-92F7-499E-AFE1-FBC9769D5719}" type="doc">
      <dgm:prSet loTypeId="urn:microsoft.com/office/officeart/2005/8/layout/vList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AR"/>
        </a:p>
      </dgm:t>
    </dgm:pt>
    <dgm:pt modelId="{C4FE6968-D5E2-43F3-8579-00EE3D6ABFD5}">
      <dgm:prSet phldrT="[Texto]" custT="1"/>
      <dgm:spPr>
        <a:solidFill>
          <a:srgbClr val="83A53C"/>
        </a:solidFill>
      </dgm:spPr>
      <dgm:t>
        <a:bodyPr/>
        <a:lstStyle/>
        <a:p>
          <a:r>
            <a:rPr lang="es-ES" sz="1400" b="1" dirty="0"/>
            <a:t>Personal de salud</a:t>
          </a:r>
          <a:endParaRPr lang="es-AR" sz="1400" b="1" dirty="0"/>
        </a:p>
      </dgm:t>
    </dgm:pt>
    <dgm:pt modelId="{DA793966-CE93-4B37-963F-1119F09E15C5}" type="parTrans" cxnId="{25344CFE-F188-4C5D-AD65-ABD443A3B358}">
      <dgm:prSet/>
      <dgm:spPr/>
      <dgm:t>
        <a:bodyPr/>
        <a:lstStyle/>
        <a:p>
          <a:endParaRPr lang="es-AR" b="1"/>
        </a:p>
      </dgm:t>
    </dgm:pt>
    <dgm:pt modelId="{5D5A87F3-8338-4FDC-A0EC-357C9576C510}" type="sibTrans" cxnId="{25344CFE-F188-4C5D-AD65-ABD443A3B358}">
      <dgm:prSet/>
      <dgm:spPr/>
      <dgm:t>
        <a:bodyPr/>
        <a:lstStyle/>
        <a:p>
          <a:endParaRPr lang="es-AR" b="1"/>
        </a:p>
      </dgm:t>
    </dgm:pt>
    <dgm:pt modelId="{DAB39DD2-06EA-4BF1-98F2-38C42293A0D6}">
      <dgm:prSet phldrT="[Texto]" custT="1"/>
      <dgm:spPr>
        <a:solidFill>
          <a:srgbClr val="409B3C"/>
        </a:solidFill>
      </dgm:spPr>
      <dgm:t>
        <a:bodyPr/>
        <a:lstStyle/>
        <a:p>
          <a:r>
            <a:rPr lang="es-ES" sz="1400" b="1" dirty="0"/>
            <a:t>Niños y niñas entre 6 y 24 meses</a:t>
          </a:r>
          <a:endParaRPr lang="es-AR" sz="1400" b="1" dirty="0"/>
        </a:p>
      </dgm:t>
    </dgm:pt>
    <dgm:pt modelId="{A485FB12-0F70-4B29-875D-C63C77DC42AA}" type="parTrans" cxnId="{5EE6E543-C129-4CAE-91C4-4D05D76E7FCF}">
      <dgm:prSet/>
      <dgm:spPr/>
      <dgm:t>
        <a:bodyPr/>
        <a:lstStyle/>
        <a:p>
          <a:endParaRPr lang="es-AR" b="1"/>
        </a:p>
      </dgm:t>
    </dgm:pt>
    <dgm:pt modelId="{469945C3-AC64-4E66-B825-1798B2AC184F}" type="sibTrans" cxnId="{5EE6E543-C129-4CAE-91C4-4D05D76E7FCF}">
      <dgm:prSet/>
      <dgm:spPr/>
      <dgm:t>
        <a:bodyPr/>
        <a:lstStyle/>
        <a:p>
          <a:endParaRPr lang="es-AR" b="1"/>
        </a:p>
      </dgm:t>
    </dgm:pt>
    <dgm:pt modelId="{98FD8C53-FF88-436C-9E10-40B5E500159E}">
      <dgm:prSet phldrT="[Texto]" custT="1"/>
      <dgm:spPr>
        <a:solidFill>
          <a:srgbClr val="43A179"/>
        </a:solidFill>
      </dgm:spPr>
      <dgm:t>
        <a:bodyPr/>
        <a:lstStyle/>
        <a:p>
          <a:r>
            <a:rPr lang="es-ES" sz="1400" b="1" dirty="0"/>
            <a:t>Personas gestantes (cualquier trimestre de gestación)</a:t>
          </a:r>
          <a:endParaRPr lang="es-AR" sz="1400" b="1" dirty="0"/>
        </a:p>
      </dgm:t>
    </dgm:pt>
    <dgm:pt modelId="{91B8BFDF-AD8E-4873-816A-7F784A06EEF4}" type="parTrans" cxnId="{255B9C15-7AB3-4809-AD55-D56E2149AFB1}">
      <dgm:prSet/>
      <dgm:spPr/>
      <dgm:t>
        <a:bodyPr/>
        <a:lstStyle/>
        <a:p>
          <a:endParaRPr lang="es-AR" b="1"/>
        </a:p>
      </dgm:t>
    </dgm:pt>
    <dgm:pt modelId="{A184E9C6-2D2B-4591-9137-C858E6FD75E3}" type="sibTrans" cxnId="{255B9C15-7AB3-4809-AD55-D56E2149AFB1}">
      <dgm:prSet/>
      <dgm:spPr/>
      <dgm:t>
        <a:bodyPr/>
        <a:lstStyle/>
        <a:p>
          <a:endParaRPr lang="es-AR" b="1"/>
        </a:p>
      </dgm:t>
    </dgm:pt>
    <dgm:pt modelId="{6E9FF80D-330C-47F9-991B-C29947949CAE}">
      <dgm:prSet phldrT="[Texto]" custT="1"/>
      <dgm:spPr>
        <a:solidFill>
          <a:srgbClr val="6B4B90"/>
        </a:solidFill>
      </dgm:spPr>
      <dgm:t>
        <a:bodyPr/>
        <a:lstStyle/>
        <a:p>
          <a:r>
            <a:rPr lang="es-ES" sz="1400" b="1" dirty="0"/>
            <a:t>Personas de 65 años o más</a:t>
          </a:r>
          <a:endParaRPr lang="es-AR" sz="1400" b="1" dirty="0"/>
        </a:p>
      </dgm:t>
    </dgm:pt>
    <dgm:pt modelId="{D88BDEEF-2D3B-4431-B9EE-0EF588357C5A}" type="sibTrans" cxnId="{887AFA91-07AD-41FF-8E2C-A29FCF7C28F5}">
      <dgm:prSet/>
      <dgm:spPr/>
      <dgm:t>
        <a:bodyPr/>
        <a:lstStyle/>
        <a:p>
          <a:endParaRPr lang="es-AR" b="1"/>
        </a:p>
      </dgm:t>
    </dgm:pt>
    <dgm:pt modelId="{BB1EA597-336A-46DA-9C74-0A03F09E81C8}" type="parTrans" cxnId="{887AFA91-07AD-41FF-8E2C-A29FCF7C28F5}">
      <dgm:prSet/>
      <dgm:spPr/>
      <dgm:t>
        <a:bodyPr/>
        <a:lstStyle/>
        <a:p>
          <a:endParaRPr lang="es-AR" b="1"/>
        </a:p>
      </dgm:t>
    </dgm:pt>
    <dgm:pt modelId="{BCDC4172-943E-4C13-B8D8-4BCF59CE35E1}">
      <dgm:prSet phldrT="[Texto]" custT="1"/>
      <dgm:spPr>
        <a:solidFill>
          <a:srgbClr val="45899A"/>
        </a:solidFill>
      </dgm:spPr>
      <dgm:t>
        <a:bodyPr/>
        <a:lstStyle/>
        <a:p>
          <a:r>
            <a:rPr lang="es-ES" sz="1400" b="1" dirty="0"/>
            <a:t>Personas puérperas (antes del egreso de la maternidad)</a:t>
          </a:r>
          <a:endParaRPr lang="es-AR" sz="1400" b="1" dirty="0"/>
        </a:p>
      </dgm:t>
    </dgm:pt>
    <dgm:pt modelId="{86B5EBA1-899F-4370-AFE6-14905A2D646A}" type="parTrans" cxnId="{F852F0AB-448A-4C0A-AA6A-C773FAFCA682}">
      <dgm:prSet/>
      <dgm:spPr/>
      <dgm:t>
        <a:bodyPr/>
        <a:lstStyle/>
        <a:p>
          <a:endParaRPr lang="es-AR" b="1"/>
        </a:p>
      </dgm:t>
    </dgm:pt>
    <dgm:pt modelId="{BC06F5E8-2C2F-4C94-A93B-FE6B5E9364CD}" type="sibTrans" cxnId="{F852F0AB-448A-4C0A-AA6A-C773FAFCA682}">
      <dgm:prSet/>
      <dgm:spPr/>
      <dgm:t>
        <a:bodyPr/>
        <a:lstStyle/>
        <a:p>
          <a:endParaRPr lang="es-AR" b="1"/>
        </a:p>
      </dgm:t>
    </dgm:pt>
    <dgm:pt modelId="{D9E90A15-BA2B-4118-B267-AC3D10B7ECA0}">
      <dgm:prSet phldrT="[Texto]" custT="1"/>
      <dgm:spPr>
        <a:solidFill>
          <a:srgbClr val="4D5B9F"/>
        </a:solidFill>
      </dgm:spPr>
      <dgm:t>
        <a:bodyPr/>
        <a:lstStyle/>
        <a:p>
          <a:r>
            <a:rPr lang="es-ES" sz="1400" b="1" dirty="0"/>
            <a:t>Personas de 2 a 64 años con factores de riesgo</a:t>
          </a:r>
          <a:endParaRPr lang="es-AR" sz="1400" b="1" dirty="0"/>
        </a:p>
      </dgm:t>
    </dgm:pt>
    <dgm:pt modelId="{3F6DD36F-6D5B-44CA-AC16-48FEA4A71A2B}" type="parTrans" cxnId="{A1EDB9EF-DC2E-49BD-8ED6-C18F549939FD}">
      <dgm:prSet/>
      <dgm:spPr/>
      <dgm:t>
        <a:bodyPr/>
        <a:lstStyle/>
        <a:p>
          <a:endParaRPr lang="es-AR" b="1"/>
        </a:p>
      </dgm:t>
    </dgm:pt>
    <dgm:pt modelId="{FD666825-93FD-4099-B7B2-F47F626D5CBA}" type="sibTrans" cxnId="{A1EDB9EF-DC2E-49BD-8ED6-C18F549939FD}">
      <dgm:prSet/>
      <dgm:spPr/>
      <dgm:t>
        <a:bodyPr/>
        <a:lstStyle/>
        <a:p>
          <a:endParaRPr lang="es-AR" b="1"/>
        </a:p>
      </dgm:t>
    </dgm:pt>
    <dgm:pt modelId="{381DC3A7-3A5A-48CD-AC12-AB3B279EF861}" type="pres">
      <dgm:prSet presAssocID="{B0BB3772-92F7-499E-AFE1-FBC9769D57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661F03C5-3B6C-44F4-A3DE-ABD7733ECE00}" type="pres">
      <dgm:prSet presAssocID="{C4FE6968-D5E2-43F3-8579-00EE3D6ABFD5}" presName="parentText" presStyleLbl="node1" presStyleIdx="0" presStyleCnt="6" custScaleY="143589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F5F9E1D-3E39-4B1A-88CD-6303E4A94A02}" type="pres">
      <dgm:prSet presAssocID="{5D5A87F3-8338-4FDC-A0EC-357C9576C510}" presName="spacer" presStyleCnt="0"/>
      <dgm:spPr/>
    </dgm:pt>
    <dgm:pt modelId="{D243CAFC-F876-4EBB-9C1B-9D3D218E61C8}" type="pres">
      <dgm:prSet presAssocID="{DAB39DD2-06EA-4BF1-98F2-38C42293A0D6}" presName="parentText" presStyleLbl="node1" presStyleIdx="1" presStyleCnt="6" custScaleY="148416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972ACCDF-AC98-4DBA-B3AD-1DEFAB60CCA3}" type="pres">
      <dgm:prSet presAssocID="{469945C3-AC64-4E66-B825-1798B2AC184F}" presName="spacer" presStyleCnt="0"/>
      <dgm:spPr/>
    </dgm:pt>
    <dgm:pt modelId="{0FBA79A7-5E25-473A-B0A3-C71F3B52B2D9}" type="pres">
      <dgm:prSet presAssocID="{98FD8C53-FF88-436C-9E10-40B5E500159E}" presName="parentText" presStyleLbl="node1" presStyleIdx="2" presStyleCnt="6" custScaleY="140081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CC427205-EE9E-4E7F-BA57-78B631B7D46F}" type="pres">
      <dgm:prSet presAssocID="{A184E9C6-2D2B-4591-9137-C858E6FD75E3}" presName="spacer" presStyleCnt="0"/>
      <dgm:spPr/>
    </dgm:pt>
    <dgm:pt modelId="{C0FB2268-5EBC-46BF-9CE3-6DB6BF2840BA}" type="pres">
      <dgm:prSet presAssocID="{BCDC4172-943E-4C13-B8D8-4BCF59CE35E1}" presName="parentText" presStyleLbl="node1" presStyleIdx="3" presStyleCnt="6" custScaleY="15735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6C544D0-8D53-4750-B416-7D0D9C44A1D5}" type="pres">
      <dgm:prSet presAssocID="{BC06F5E8-2C2F-4C94-A93B-FE6B5E9364CD}" presName="spacer" presStyleCnt="0"/>
      <dgm:spPr/>
    </dgm:pt>
    <dgm:pt modelId="{C9AB93DC-FBED-49EA-9F8E-94B3A2C1700E}" type="pres">
      <dgm:prSet presAssocID="{D9E90A15-BA2B-4118-B267-AC3D10B7ECA0}" presName="parentText" presStyleLbl="node1" presStyleIdx="4" presStyleCnt="6" custScaleY="152219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D85D5F6-5643-4310-964E-78E1462B4DFB}" type="pres">
      <dgm:prSet presAssocID="{FD666825-93FD-4099-B7B2-F47F626D5CBA}" presName="spacer" presStyleCnt="0"/>
      <dgm:spPr/>
    </dgm:pt>
    <dgm:pt modelId="{200DB3C4-092D-4DF7-B5D2-8C98D075AA2D}" type="pres">
      <dgm:prSet presAssocID="{6E9FF80D-330C-47F9-991B-C29947949CAE}" presName="parentText" presStyleLbl="node1" presStyleIdx="5" presStyleCnt="6" custScaleY="137315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A1EDB9EF-DC2E-49BD-8ED6-C18F549939FD}" srcId="{B0BB3772-92F7-499E-AFE1-FBC9769D5719}" destId="{D9E90A15-BA2B-4118-B267-AC3D10B7ECA0}" srcOrd="4" destOrd="0" parTransId="{3F6DD36F-6D5B-44CA-AC16-48FEA4A71A2B}" sibTransId="{FD666825-93FD-4099-B7B2-F47F626D5CBA}"/>
    <dgm:cxn modelId="{268EC9BD-4A89-413E-BDB7-C0EFE810FEB8}" type="presOf" srcId="{98FD8C53-FF88-436C-9E10-40B5E500159E}" destId="{0FBA79A7-5E25-473A-B0A3-C71F3B52B2D9}" srcOrd="0" destOrd="0" presId="urn:microsoft.com/office/officeart/2005/8/layout/vList2"/>
    <dgm:cxn modelId="{F852F0AB-448A-4C0A-AA6A-C773FAFCA682}" srcId="{B0BB3772-92F7-499E-AFE1-FBC9769D5719}" destId="{BCDC4172-943E-4C13-B8D8-4BCF59CE35E1}" srcOrd="3" destOrd="0" parTransId="{86B5EBA1-899F-4370-AFE6-14905A2D646A}" sibTransId="{BC06F5E8-2C2F-4C94-A93B-FE6B5E9364CD}"/>
    <dgm:cxn modelId="{25344CFE-F188-4C5D-AD65-ABD443A3B358}" srcId="{B0BB3772-92F7-499E-AFE1-FBC9769D5719}" destId="{C4FE6968-D5E2-43F3-8579-00EE3D6ABFD5}" srcOrd="0" destOrd="0" parTransId="{DA793966-CE93-4B37-963F-1119F09E15C5}" sibTransId="{5D5A87F3-8338-4FDC-A0EC-357C9576C510}"/>
    <dgm:cxn modelId="{3EF3BF35-012D-4EDD-83D2-A6CC95916738}" type="presOf" srcId="{6E9FF80D-330C-47F9-991B-C29947949CAE}" destId="{200DB3C4-092D-4DF7-B5D2-8C98D075AA2D}" srcOrd="0" destOrd="0" presId="urn:microsoft.com/office/officeart/2005/8/layout/vList2"/>
    <dgm:cxn modelId="{2E1DE451-AC2B-4A53-89D2-709C5C436183}" type="presOf" srcId="{B0BB3772-92F7-499E-AFE1-FBC9769D5719}" destId="{381DC3A7-3A5A-48CD-AC12-AB3B279EF861}" srcOrd="0" destOrd="0" presId="urn:microsoft.com/office/officeart/2005/8/layout/vList2"/>
    <dgm:cxn modelId="{18B25565-37EC-4A01-85B4-C3F5CB8CFC2B}" type="presOf" srcId="{DAB39DD2-06EA-4BF1-98F2-38C42293A0D6}" destId="{D243CAFC-F876-4EBB-9C1B-9D3D218E61C8}" srcOrd="0" destOrd="0" presId="urn:microsoft.com/office/officeart/2005/8/layout/vList2"/>
    <dgm:cxn modelId="{887AFA91-07AD-41FF-8E2C-A29FCF7C28F5}" srcId="{B0BB3772-92F7-499E-AFE1-FBC9769D5719}" destId="{6E9FF80D-330C-47F9-991B-C29947949CAE}" srcOrd="5" destOrd="0" parTransId="{BB1EA597-336A-46DA-9C74-0A03F09E81C8}" sibTransId="{D88BDEEF-2D3B-4431-B9EE-0EF588357C5A}"/>
    <dgm:cxn modelId="{255B9C15-7AB3-4809-AD55-D56E2149AFB1}" srcId="{B0BB3772-92F7-499E-AFE1-FBC9769D5719}" destId="{98FD8C53-FF88-436C-9E10-40B5E500159E}" srcOrd="2" destOrd="0" parTransId="{91B8BFDF-AD8E-4873-816A-7F784A06EEF4}" sibTransId="{A184E9C6-2D2B-4591-9137-C858E6FD75E3}"/>
    <dgm:cxn modelId="{5EE6E543-C129-4CAE-91C4-4D05D76E7FCF}" srcId="{B0BB3772-92F7-499E-AFE1-FBC9769D5719}" destId="{DAB39DD2-06EA-4BF1-98F2-38C42293A0D6}" srcOrd="1" destOrd="0" parTransId="{A485FB12-0F70-4B29-875D-C63C77DC42AA}" sibTransId="{469945C3-AC64-4E66-B825-1798B2AC184F}"/>
    <dgm:cxn modelId="{879A9039-7428-46FF-81C7-5DD978FC4329}" type="presOf" srcId="{BCDC4172-943E-4C13-B8D8-4BCF59CE35E1}" destId="{C0FB2268-5EBC-46BF-9CE3-6DB6BF2840BA}" srcOrd="0" destOrd="0" presId="urn:microsoft.com/office/officeart/2005/8/layout/vList2"/>
    <dgm:cxn modelId="{49F29A32-8510-41FF-A53A-00D5FBAD730C}" type="presOf" srcId="{C4FE6968-D5E2-43F3-8579-00EE3D6ABFD5}" destId="{661F03C5-3B6C-44F4-A3DE-ABD7733ECE00}" srcOrd="0" destOrd="0" presId="urn:microsoft.com/office/officeart/2005/8/layout/vList2"/>
    <dgm:cxn modelId="{10CD00A7-169F-42C5-BC44-F57F1FC063B8}" type="presOf" srcId="{D9E90A15-BA2B-4118-B267-AC3D10B7ECA0}" destId="{C9AB93DC-FBED-49EA-9F8E-94B3A2C1700E}" srcOrd="0" destOrd="0" presId="urn:microsoft.com/office/officeart/2005/8/layout/vList2"/>
    <dgm:cxn modelId="{7988F5AC-7414-4B70-A507-60C6845E3501}" type="presParOf" srcId="{381DC3A7-3A5A-48CD-AC12-AB3B279EF861}" destId="{661F03C5-3B6C-44F4-A3DE-ABD7733ECE00}" srcOrd="0" destOrd="0" presId="urn:microsoft.com/office/officeart/2005/8/layout/vList2"/>
    <dgm:cxn modelId="{E558D364-3CE9-4BEF-B5BC-5EF64042F90E}" type="presParOf" srcId="{381DC3A7-3A5A-48CD-AC12-AB3B279EF861}" destId="{FF5F9E1D-3E39-4B1A-88CD-6303E4A94A02}" srcOrd="1" destOrd="0" presId="urn:microsoft.com/office/officeart/2005/8/layout/vList2"/>
    <dgm:cxn modelId="{BC0E9BF0-9AD8-4A85-9B29-DFB4509E3ECC}" type="presParOf" srcId="{381DC3A7-3A5A-48CD-AC12-AB3B279EF861}" destId="{D243CAFC-F876-4EBB-9C1B-9D3D218E61C8}" srcOrd="2" destOrd="0" presId="urn:microsoft.com/office/officeart/2005/8/layout/vList2"/>
    <dgm:cxn modelId="{30D8F517-74AC-447F-AC99-8485583F63EC}" type="presParOf" srcId="{381DC3A7-3A5A-48CD-AC12-AB3B279EF861}" destId="{972ACCDF-AC98-4DBA-B3AD-1DEFAB60CCA3}" srcOrd="3" destOrd="0" presId="urn:microsoft.com/office/officeart/2005/8/layout/vList2"/>
    <dgm:cxn modelId="{FA33DDE3-9BEE-4288-BA9E-F084C491FE8B}" type="presParOf" srcId="{381DC3A7-3A5A-48CD-AC12-AB3B279EF861}" destId="{0FBA79A7-5E25-473A-B0A3-C71F3B52B2D9}" srcOrd="4" destOrd="0" presId="urn:microsoft.com/office/officeart/2005/8/layout/vList2"/>
    <dgm:cxn modelId="{69764BEF-C7DC-4584-BB98-FFC661687DA3}" type="presParOf" srcId="{381DC3A7-3A5A-48CD-AC12-AB3B279EF861}" destId="{CC427205-EE9E-4E7F-BA57-78B631B7D46F}" srcOrd="5" destOrd="0" presId="urn:microsoft.com/office/officeart/2005/8/layout/vList2"/>
    <dgm:cxn modelId="{51CE09A2-1F86-4F53-92A5-6B9AC8D0D076}" type="presParOf" srcId="{381DC3A7-3A5A-48CD-AC12-AB3B279EF861}" destId="{C0FB2268-5EBC-46BF-9CE3-6DB6BF2840BA}" srcOrd="6" destOrd="0" presId="urn:microsoft.com/office/officeart/2005/8/layout/vList2"/>
    <dgm:cxn modelId="{5EDD9947-1E4B-4AF8-9007-3C967F1F08B7}" type="presParOf" srcId="{381DC3A7-3A5A-48CD-AC12-AB3B279EF861}" destId="{F6C544D0-8D53-4750-B416-7D0D9C44A1D5}" srcOrd="7" destOrd="0" presId="urn:microsoft.com/office/officeart/2005/8/layout/vList2"/>
    <dgm:cxn modelId="{6EDA20E9-8DDC-4A28-9B71-3B423B456EA8}" type="presParOf" srcId="{381DC3A7-3A5A-48CD-AC12-AB3B279EF861}" destId="{C9AB93DC-FBED-49EA-9F8E-94B3A2C1700E}" srcOrd="8" destOrd="0" presId="urn:microsoft.com/office/officeart/2005/8/layout/vList2"/>
    <dgm:cxn modelId="{091D16B8-56CD-4FD5-9F82-CE500B504221}" type="presParOf" srcId="{381DC3A7-3A5A-48CD-AC12-AB3B279EF861}" destId="{0D85D5F6-5643-4310-964E-78E1462B4DFB}" srcOrd="9" destOrd="0" presId="urn:microsoft.com/office/officeart/2005/8/layout/vList2"/>
    <dgm:cxn modelId="{FF7DA1E4-8B30-4558-852E-9A6057246E67}" type="presParOf" srcId="{381DC3A7-3A5A-48CD-AC12-AB3B279EF861}" destId="{200DB3C4-092D-4DF7-B5D2-8C98D075AA2D}" srcOrd="10" destOrd="0" presId="urn:microsoft.com/office/officeart/2005/8/layout/vList2"/>
  </dgm:cxnLst>
  <dgm:bg>
    <a:effectLst>
      <a:glow>
        <a:schemeClr val="accent1"/>
      </a:glo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03C5-3B6C-44F4-A3DE-ABD7733ECE00}">
      <dsp:nvSpPr>
        <dsp:cNvPr id="0" name=""/>
        <dsp:cNvSpPr/>
      </dsp:nvSpPr>
      <dsp:spPr>
        <a:xfrm>
          <a:off x="0" y="35104"/>
          <a:ext cx="5326228" cy="510717"/>
        </a:xfrm>
        <a:prstGeom prst="roundRect">
          <a:avLst/>
        </a:prstGeom>
        <a:solidFill>
          <a:srgbClr val="83A53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Personal de salud</a:t>
          </a:r>
          <a:endParaRPr lang="es-AR" sz="1400" b="1" kern="1200" dirty="0"/>
        </a:p>
      </dsp:txBody>
      <dsp:txXfrm>
        <a:off x="24931" y="60035"/>
        <a:ext cx="5276366" cy="460855"/>
      </dsp:txXfrm>
    </dsp:sp>
    <dsp:sp modelId="{D243CAFC-F876-4EBB-9C1B-9D3D218E61C8}">
      <dsp:nvSpPr>
        <dsp:cNvPr id="0" name=""/>
        <dsp:cNvSpPr/>
      </dsp:nvSpPr>
      <dsp:spPr>
        <a:xfrm>
          <a:off x="0" y="600542"/>
          <a:ext cx="5326228" cy="527886"/>
        </a:xfrm>
        <a:prstGeom prst="roundRect">
          <a:avLst/>
        </a:prstGeom>
        <a:solidFill>
          <a:srgbClr val="409B3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Niños y niñas entre 6 y 24 meses</a:t>
          </a:r>
          <a:endParaRPr lang="es-AR" sz="1400" b="1" kern="1200" dirty="0"/>
        </a:p>
      </dsp:txBody>
      <dsp:txXfrm>
        <a:off x="25769" y="626311"/>
        <a:ext cx="5274690" cy="476348"/>
      </dsp:txXfrm>
    </dsp:sp>
    <dsp:sp modelId="{0FBA79A7-5E25-473A-B0A3-C71F3B52B2D9}">
      <dsp:nvSpPr>
        <dsp:cNvPr id="0" name=""/>
        <dsp:cNvSpPr/>
      </dsp:nvSpPr>
      <dsp:spPr>
        <a:xfrm>
          <a:off x="0" y="1183148"/>
          <a:ext cx="5326228" cy="498240"/>
        </a:xfrm>
        <a:prstGeom prst="roundRect">
          <a:avLst/>
        </a:prstGeom>
        <a:solidFill>
          <a:srgbClr val="43A17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Personas gestantes (cualquier trimestre de gestación)</a:t>
          </a:r>
          <a:endParaRPr lang="es-AR" sz="1400" b="1" kern="1200" dirty="0"/>
        </a:p>
      </dsp:txBody>
      <dsp:txXfrm>
        <a:off x="24322" y="1207470"/>
        <a:ext cx="5277584" cy="449596"/>
      </dsp:txXfrm>
    </dsp:sp>
    <dsp:sp modelId="{C0FB2268-5EBC-46BF-9CE3-6DB6BF2840BA}">
      <dsp:nvSpPr>
        <dsp:cNvPr id="0" name=""/>
        <dsp:cNvSpPr/>
      </dsp:nvSpPr>
      <dsp:spPr>
        <a:xfrm>
          <a:off x="0" y="1736108"/>
          <a:ext cx="5326228" cy="559662"/>
        </a:xfrm>
        <a:prstGeom prst="roundRect">
          <a:avLst/>
        </a:prstGeom>
        <a:solidFill>
          <a:srgbClr val="45899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Personas puérperas (antes del egreso de la maternidad)</a:t>
          </a:r>
          <a:endParaRPr lang="es-AR" sz="1400" b="1" kern="1200" dirty="0"/>
        </a:p>
      </dsp:txBody>
      <dsp:txXfrm>
        <a:off x="27320" y="1763428"/>
        <a:ext cx="5271588" cy="505022"/>
      </dsp:txXfrm>
    </dsp:sp>
    <dsp:sp modelId="{C9AB93DC-FBED-49EA-9F8E-94B3A2C1700E}">
      <dsp:nvSpPr>
        <dsp:cNvPr id="0" name=""/>
        <dsp:cNvSpPr/>
      </dsp:nvSpPr>
      <dsp:spPr>
        <a:xfrm>
          <a:off x="0" y="2350490"/>
          <a:ext cx="5326228" cy="541412"/>
        </a:xfrm>
        <a:prstGeom prst="roundRect">
          <a:avLst/>
        </a:prstGeom>
        <a:solidFill>
          <a:srgbClr val="4D5B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Personas de 2 a 64 años con factores de riesgo</a:t>
          </a:r>
          <a:endParaRPr lang="es-AR" sz="1400" b="1" kern="1200" dirty="0"/>
        </a:p>
      </dsp:txBody>
      <dsp:txXfrm>
        <a:off x="26430" y="2376920"/>
        <a:ext cx="5273368" cy="488552"/>
      </dsp:txXfrm>
    </dsp:sp>
    <dsp:sp modelId="{200DB3C4-092D-4DF7-B5D2-8C98D075AA2D}">
      <dsp:nvSpPr>
        <dsp:cNvPr id="0" name=""/>
        <dsp:cNvSpPr/>
      </dsp:nvSpPr>
      <dsp:spPr>
        <a:xfrm>
          <a:off x="0" y="2946623"/>
          <a:ext cx="5326228" cy="488401"/>
        </a:xfrm>
        <a:prstGeom prst="roundRect">
          <a:avLst/>
        </a:prstGeom>
        <a:solidFill>
          <a:srgbClr val="6B4B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Personas de 65 años o más</a:t>
          </a:r>
          <a:endParaRPr lang="es-AR" sz="1400" b="1" kern="1200" dirty="0"/>
        </a:p>
      </dsp:txBody>
      <dsp:txXfrm>
        <a:off x="23842" y="2970465"/>
        <a:ext cx="5278544" cy="440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0.60283</cdr:x>
      <cdr:y>0.95719</cdr:y>
    </cdr:from>
    <cdr:to>
      <cdr:x>0.99838</cdr:x>
      <cdr:y>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5512303" y="6694241"/>
          <a:ext cx="3616859" cy="245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s-ES" sz="1100" b="1" i="1" dirty="0" smtClean="0"/>
            <a:t>Fuente: Reporte Sisa </a:t>
          </a:r>
          <a:r>
            <a:rPr lang="es-ES" sz="1100" b="1" i="1" dirty="0" err="1" smtClean="0"/>
            <a:t>Nomivac</a:t>
          </a:r>
          <a:r>
            <a:rPr lang="es-ES" sz="1100" b="1" i="1" dirty="0" smtClean="0"/>
            <a:t>, 11 de Junio 2024</a:t>
          </a:r>
          <a:endParaRPr lang="es-AR" sz="1100" b="1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‹Nº›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0859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6913"/>
            <a:ext cx="46497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143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089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2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81903" lvl="1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172855" lvl="2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63807" lvl="3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954759" lvl="4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345710" lvl="5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736662" lvl="6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127614" lvl="7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518565" lvl="8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1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4732337" y="2171704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81903" lvl="1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172855" lvl="2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63807" lvl="3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954759" lvl="4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345710" lvl="5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736662" lvl="6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127614" lvl="7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518565" lvl="8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0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81903" lvl="1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172855" lvl="2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63807" lvl="3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954759" lvl="4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345710" lvl="5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736662" lvl="6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127614" lvl="7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518565" lvl="8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lvl="0" algn="ctr">
              <a:spcBef>
                <a:spcPts val="633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4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62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39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b" anchorCtr="0">
            <a:normAutofit/>
          </a:bodyPr>
          <a:lstStyle>
            <a:lvl1pPr marL="390952" lvl="0" indent="-195476" algn="l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1967">
                <a:solidFill>
                  <a:srgbClr val="888888"/>
                </a:solidFill>
              </a:defRPr>
            </a:lvl1pPr>
            <a:lvl2pPr marL="781903" lvl="1" indent="-195476" algn="l">
              <a:spcBef>
                <a:spcPts val="359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1796">
                <a:solidFill>
                  <a:srgbClr val="888888"/>
                </a:solidFill>
              </a:defRPr>
            </a:lvl2pPr>
            <a:lvl3pPr marL="1172855" lvl="2" indent="-195476" algn="l">
              <a:spcBef>
                <a:spcPts val="308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539">
                <a:solidFill>
                  <a:srgbClr val="888888"/>
                </a:solidFill>
              </a:defRPr>
            </a:lvl3pPr>
            <a:lvl4pPr marL="1563807" lvl="3" indent="-195476" algn="l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68">
                <a:solidFill>
                  <a:srgbClr val="888888"/>
                </a:solidFill>
              </a:defRPr>
            </a:lvl4pPr>
            <a:lvl5pPr marL="1954759" lvl="4" indent="-195476" algn="l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68">
                <a:solidFill>
                  <a:srgbClr val="888888"/>
                </a:solidFill>
              </a:defRPr>
            </a:lvl5pPr>
            <a:lvl6pPr marL="2345710" lvl="5" indent="-195476" algn="l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68">
                <a:solidFill>
                  <a:srgbClr val="888888"/>
                </a:solidFill>
              </a:defRPr>
            </a:lvl6pPr>
            <a:lvl7pPr marL="2736662" lvl="6" indent="-195476" algn="l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68">
                <a:solidFill>
                  <a:srgbClr val="888888"/>
                </a:solidFill>
              </a:defRPr>
            </a:lvl7pPr>
            <a:lvl8pPr marL="3127614" lvl="7" indent="-195476" algn="l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68">
                <a:solidFill>
                  <a:srgbClr val="888888"/>
                </a:solidFill>
              </a:defRPr>
            </a:lvl8pPr>
            <a:lvl9pPr marL="3518565" lvl="8" indent="-195476" algn="l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6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5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369232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736"/>
            </a:lvl1pPr>
            <a:lvl2pPr marL="781903" lvl="1" indent="-342083" algn="l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309"/>
            </a:lvl2pPr>
            <a:lvl3pPr marL="1172855" lvl="2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1967"/>
            </a:lvl3pPr>
            <a:lvl4pPr marL="1563807" lvl="3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1796"/>
            </a:lvl4pPr>
            <a:lvl5pPr marL="1954759" lvl="4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1796"/>
            </a:lvl5pPr>
            <a:lvl6pPr marL="2345710" lvl="5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6pPr>
            <a:lvl7pPr marL="2736662" lvl="6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7pPr>
            <a:lvl8pPr marL="3127614" lvl="7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8pPr>
            <a:lvl9pPr marL="3518565" lvl="8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369232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736"/>
            </a:lvl1pPr>
            <a:lvl2pPr marL="781903" lvl="1" indent="-342083" algn="l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309"/>
            </a:lvl2pPr>
            <a:lvl3pPr marL="1172855" lvl="2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1967"/>
            </a:lvl3pPr>
            <a:lvl4pPr marL="1563807" lvl="3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1796"/>
            </a:lvl4pPr>
            <a:lvl5pPr marL="1954759" lvl="4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1796"/>
            </a:lvl5pPr>
            <a:lvl6pPr marL="2345710" lvl="5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6pPr>
            <a:lvl7pPr marL="2736662" lvl="6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7pPr>
            <a:lvl8pPr marL="3127614" lvl="7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8pPr>
            <a:lvl9pPr marL="3518565" lvl="8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b" anchorCtr="0">
            <a:normAutofit/>
          </a:bodyPr>
          <a:lstStyle>
            <a:lvl1pPr marL="390952" lvl="0" indent="-195476" algn="l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309" b="1"/>
            </a:lvl1pPr>
            <a:lvl2pPr marL="781903" lvl="1" indent="-195476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1967" b="1"/>
            </a:lvl2pPr>
            <a:lvl3pPr marL="1172855" lvl="2" indent="-195476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96" b="1"/>
            </a:lvl3pPr>
            <a:lvl4pPr marL="1563807" lvl="3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4pPr>
            <a:lvl5pPr marL="1954759" lvl="4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5pPr>
            <a:lvl6pPr marL="2345710" lvl="5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6pPr>
            <a:lvl7pPr marL="2736662" lvl="6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7pPr>
            <a:lvl8pPr marL="3127614" lvl="7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8pPr>
            <a:lvl9pPr marL="3518565" lvl="8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342083" algn="l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309"/>
            </a:lvl1pPr>
            <a:lvl2pPr marL="781903" lvl="1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1967"/>
            </a:lvl2pPr>
            <a:lvl3pPr marL="1172855" lvl="2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3pPr>
            <a:lvl4pPr marL="1563807" lvl="3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539"/>
            </a:lvl4pPr>
            <a:lvl5pPr marL="1954759" lvl="4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539"/>
            </a:lvl5pPr>
            <a:lvl6pPr marL="2345710" lvl="5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6pPr>
            <a:lvl7pPr marL="2736662" lvl="6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7pPr>
            <a:lvl8pPr marL="3127614" lvl="7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8pPr>
            <a:lvl9pPr marL="3518565" lvl="8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b" anchorCtr="0">
            <a:normAutofit/>
          </a:bodyPr>
          <a:lstStyle>
            <a:lvl1pPr marL="390952" lvl="0" indent="-195476" algn="l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309" b="1"/>
            </a:lvl1pPr>
            <a:lvl2pPr marL="781903" lvl="1" indent="-195476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1967" b="1"/>
            </a:lvl2pPr>
            <a:lvl3pPr marL="1172855" lvl="2" indent="-195476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96" b="1"/>
            </a:lvl3pPr>
            <a:lvl4pPr marL="1563807" lvl="3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4pPr>
            <a:lvl5pPr marL="1954759" lvl="4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5pPr>
            <a:lvl6pPr marL="2345710" lvl="5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6pPr>
            <a:lvl7pPr marL="2736662" lvl="6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7pPr>
            <a:lvl8pPr marL="3127614" lvl="7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8pPr>
            <a:lvl9pPr marL="3518565" lvl="8" indent="-195476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539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342083" algn="l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309"/>
            </a:lvl1pPr>
            <a:lvl2pPr marL="781903" lvl="1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1967"/>
            </a:lvl2pPr>
            <a:lvl3pPr marL="1172855" lvl="2" indent="-309503" algn="l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796"/>
            </a:lvl3pPr>
            <a:lvl4pPr marL="1563807" lvl="3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539"/>
            </a:lvl4pPr>
            <a:lvl5pPr marL="1954759" lvl="4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539"/>
            </a:lvl5pPr>
            <a:lvl6pPr marL="2345710" lvl="5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6pPr>
            <a:lvl7pPr marL="2736662" lvl="6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7pPr>
            <a:lvl8pPr marL="3127614" lvl="7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8pPr>
            <a:lvl9pPr marL="3518565" lvl="8" indent="-293214" algn="l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539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7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Sólo el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5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19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396382" algn="l">
              <a:spcBef>
                <a:spcPts val="633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164"/>
            </a:lvl1pPr>
            <a:lvl2pPr marL="781903" lvl="1" indent="-369232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2736"/>
            </a:lvl2pPr>
            <a:lvl3pPr marL="1172855" lvl="2" indent="-342083" algn="l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309"/>
            </a:lvl3pPr>
            <a:lvl4pPr marL="1563807" lvl="3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1967"/>
            </a:lvl4pPr>
            <a:lvl5pPr marL="1954759" lvl="4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1967"/>
            </a:lvl5pPr>
            <a:lvl6pPr marL="2345710" lvl="5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1967"/>
            </a:lvl6pPr>
            <a:lvl7pPr marL="2736662" lvl="6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1967"/>
            </a:lvl7pPr>
            <a:lvl8pPr marL="3127614" lvl="7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1967"/>
            </a:lvl8pPr>
            <a:lvl9pPr marL="3518565" lvl="8" indent="-320363" algn="l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1967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457203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195476" algn="l">
              <a:spcBef>
                <a:spcPts val="27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68"/>
            </a:lvl1pPr>
            <a:lvl2pPr marL="781903" lvl="1" indent="-195476" algn="l">
              <a:spcBef>
                <a:spcPts val="23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97"/>
            </a:lvl2pPr>
            <a:lvl3pPr marL="1172855" lvl="2" indent="-195476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941"/>
            </a:lvl3pPr>
            <a:lvl4pPr marL="1563807" lvl="3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4pPr>
            <a:lvl5pPr marL="1954759" lvl="4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5pPr>
            <a:lvl6pPr marL="2345710" lvl="5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6pPr>
            <a:lvl7pPr marL="2736662" lvl="6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7pPr>
            <a:lvl8pPr marL="3127614" lvl="7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8pPr>
            <a:lvl9pPr marL="3518565" lvl="8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19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R="0" lvl="0" algn="l" rtl="0">
              <a:spcBef>
                <a:spcPts val="633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1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3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390952" lvl="0" indent="-195476" algn="l">
              <a:spcBef>
                <a:spcPts val="27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68"/>
            </a:lvl1pPr>
            <a:lvl2pPr marL="781903" lvl="1" indent="-195476" algn="l">
              <a:spcBef>
                <a:spcPts val="23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97"/>
            </a:lvl2pPr>
            <a:lvl3pPr marL="1172855" lvl="2" indent="-195476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941"/>
            </a:lvl3pPr>
            <a:lvl4pPr marL="1563807" lvl="3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4pPr>
            <a:lvl5pPr marL="1954759" lvl="4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5pPr>
            <a:lvl6pPr marL="2345710" lvl="5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6pPr>
            <a:lvl7pPr marL="2736662" lvl="6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7pPr>
            <a:lvl8pPr marL="3127614" lvl="7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8pPr>
            <a:lvl9pPr marL="3518565" lvl="8" indent="-195476" algn="l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55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t" anchorCtr="0">
            <a:normAutofit/>
          </a:bodyPr>
          <a:lstStyle>
            <a:lvl1pPr marL="457200" marR="0" lvl="0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1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3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471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4.jpeg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294574" y="2201158"/>
            <a:ext cx="8356660" cy="1913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178" tIns="39078" rIns="78178" bIns="39078" anchor="t" anchorCtr="0">
            <a:spAutoFit/>
          </a:bodyPr>
          <a:lstStyle/>
          <a:p>
            <a:pPr algn="ctr" defTabSz="781903">
              <a:buClr>
                <a:srgbClr val="FFFFFF"/>
              </a:buClr>
              <a:buSzPts val="4400"/>
            </a:pPr>
            <a:r>
              <a:rPr lang="es-ES" sz="4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Vacunación antigripal </a:t>
            </a:r>
            <a:r>
              <a:rPr lang="es-ES" sz="44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lang="es-ES" sz="3762" b="1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algn="ctr" defTabSz="781903">
              <a:buClr>
                <a:srgbClr val="FFFFFF"/>
              </a:buClr>
              <a:buSzPts val="4400"/>
            </a:pPr>
            <a:r>
              <a:rPr lang="es-ES" sz="3762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Avance de </a:t>
            </a:r>
            <a:r>
              <a:rPr lang="es-ES" sz="3762" b="1" dirty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metas</a:t>
            </a:r>
          </a:p>
          <a:p>
            <a:pPr algn="ctr" defTabSz="781903">
              <a:buClr>
                <a:srgbClr val="FFFFFF"/>
              </a:buClr>
              <a:buSzPts val="4400"/>
            </a:pPr>
            <a:r>
              <a:rPr lang="es-ES" sz="3762" b="1" dirty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SALTA </a:t>
            </a:r>
            <a:endParaRPr lang="es-ES" sz="3762" b="1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0324" r="1" b="74"/>
          <a:stretch/>
        </p:blipFill>
        <p:spPr>
          <a:xfrm>
            <a:off x="0" y="-8786"/>
            <a:ext cx="9144000" cy="68987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79" y="5371729"/>
            <a:ext cx="1093912" cy="10178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37571" y="3886682"/>
            <a:ext cx="4016725" cy="1569660"/>
          </a:xfrm>
          <a:prstGeom prst="rect">
            <a:avLst/>
          </a:prstGeom>
          <a:solidFill>
            <a:srgbClr val="131F5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s-ES" sz="1600" b="1" dirty="0" smtClean="0">
              <a:solidFill>
                <a:schemeClr val="bg1"/>
              </a:solidFill>
            </a:endParaRPr>
          </a:p>
          <a:p>
            <a:pPr algn="ctr"/>
            <a:r>
              <a:rPr lang="es-ES" sz="1600" b="1" dirty="0" smtClean="0">
                <a:solidFill>
                  <a:schemeClr val="bg1"/>
                </a:solidFill>
              </a:rPr>
              <a:t>Datos parciales  al </a:t>
            </a:r>
            <a:r>
              <a:rPr lang="es-ES" sz="1600" b="1" dirty="0" smtClean="0">
                <a:solidFill>
                  <a:schemeClr val="bg1"/>
                </a:solidFill>
              </a:rPr>
              <a:t>11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r>
              <a:rPr lang="es-ES" sz="1600" b="1" dirty="0" smtClean="0">
                <a:solidFill>
                  <a:schemeClr val="bg1"/>
                </a:solidFill>
              </a:rPr>
              <a:t>de Junio 2024</a:t>
            </a:r>
          </a:p>
          <a:p>
            <a:pPr algn="ctr"/>
            <a:endParaRPr lang="es-ES" sz="1600" b="1" dirty="0" smtClean="0">
              <a:solidFill>
                <a:schemeClr val="bg1"/>
              </a:solidFill>
            </a:endParaRPr>
          </a:p>
          <a:p>
            <a:pPr algn="ctr"/>
            <a:r>
              <a:rPr lang="es-ES" sz="1600" b="1" dirty="0" smtClean="0">
                <a:solidFill>
                  <a:schemeClr val="bg1"/>
                </a:solidFill>
              </a:rPr>
              <a:t>Fuente: Reporte Sisa </a:t>
            </a:r>
            <a:r>
              <a:rPr lang="es-ES" sz="1600" b="1" dirty="0" err="1" smtClean="0">
                <a:solidFill>
                  <a:schemeClr val="bg1"/>
                </a:solidFill>
              </a:rPr>
              <a:t>Nomivac</a:t>
            </a:r>
            <a:endParaRPr lang="es-ES" sz="1600" b="1" dirty="0" smtClean="0">
              <a:solidFill>
                <a:schemeClr val="bg1"/>
              </a:solidFill>
            </a:endParaRPr>
          </a:p>
          <a:p>
            <a:pPr algn="ctr"/>
            <a:endParaRPr lang="es-ES" sz="1600" b="1" dirty="0" smtClean="0">
              <a:solidFill>
                <a:schemeClr val="bg1"/>
              </a:solidFill>
            </a:endParaRPr>
          </a:p>
          <a:p>
            <a:pPr algn="ctr"/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endParaRPr lang="es-A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404489" y="97438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Coberturas </a:t>
            </a:r>
            <a:r>
              <a:rPr lang="es-ES" sz="2800" b="1" u="sng" noProof="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Gestante</a:t>
            </a:r>
            <a:r>
              <a:rPr lang="es-ES" sz="2800" b="1" u="sng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Zona Sur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5669733" y="6520348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b="1" i="1" dirty="0" smtClean="0"/>
              <a:t>de 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7" name="9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88173"/>
              </p:ext>
            </p:extLst>
          </p:nvPr>
        </p:nvGraphicFramePr>
        <p:xfrm>
          <a:off x="117695" y="869133"/>
          <a:ext cx="9026305" cy="5593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91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404489" y="97438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Coberturas </a:t>
            </a:r>
            <a:r>
              <a:rPr lang="es-ES" sz="2800" b="1" u="sng" noProof="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Gestante</a:t>
            </a:r>
            <a:r>
              <a:rPr lang="es-ES" sz="2800" b="1" u="sng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Zona Norte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5669733" y="6520348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Junio  2024</a:t>
            </a:r>
            <a:endParaRPr lang="es-AR" sz="1100" b="1" i="1" dirty="0"/>
          </a:p>
        </p:txBody>
      </p:sp>
      <p:graphicFrame>
        <p:nvGraphicFramePr>
          <p:cNvPr id="8" name="10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641477"/>
              </p:ext>
            </p:extLst>
          </p:nvPr>
        </p:nvGraphicFramePr>
        <p:xfrm>
          <a:off x="72428" y="733331"/>
          <a:ext cx="8899555" cy="574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20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37700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Coberturas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a 24 meses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Zona Oeste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CuadroTexto 1"/>
          <p:cNvSpPr txBox="1"/>
          <p:nvPr/>
        </p:nvSpPr>
        <p:spPr>
          <a:xfrm>
            <a:off x="5669733" y="6520348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6" name="24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3840364"/>
              </p:ext>
            </p:extLst>
          </p:nvPr>
        </p:nvGraphicFramePr>
        <p:xfrm>
          <a:off x="126749" y="1104523"/>
          <a:ext cx="8781861" cy="541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47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47223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Coberturas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a 24 meses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Zona Sur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5527141" y="6544095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b="1" i="1" dirty="0" smtClean="0"/>
              <a:t>de Junio </a:t>
            </a:r>
            <a:r>
              <a:rPr lang="es-ES" sz="1100" b="1" i="1" dirty="0" smtClean="0"/>
              <a:t>2024</a:t>
            </a:r>
            <a:endParaRPr lang="es-AR" sz="1100" b="1" i="1" dirty="0"/>
          </a:p>
        </p:txBody>
      </p:sp>
      <p:graphicFrame>
        <p:nvGraphicFramePr>
          <p:cNvPr id="6" name="27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964699"/>
              </p:ext>
            </p:extLst>
          </p:nvPr>
        </p:nvGraphicFramePr>
        <p:xfrm>
          <a:off x="63374" y="881061"/>
          <a:ext cx="8971983" cy="5663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5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37700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Coberturas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a 24 meses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Zona Norte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5527141" y="6544095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 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6" name="28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089499"/>
              </p:ext>
            </p:extLst>
          </p:nvPr>
        </p:nvGraphicFramePr>
        <p:xfrm>
          <a:off x="0" y="1029348"/>
          <a:ext cx="9144000" cy="557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87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Dosis aplicadas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a 64 años con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 – Zona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Oeste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5797717" y="6504724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sz="1100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7" name="17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49667"/>
              </p:ext>
            </p:extLst>
          </p:nvPr>
        </p:nvGraphicFramePr>
        <p:xfrm>
          <a:off x="90535" y="1095468"/>
          <a:ext cx="9053465" cy="540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155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Dosis aplicadas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a 64 años con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 – Zona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2800" b="1" u="sng" noProof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s-ES" sz="2800" b="1" u="sng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5797717" y="6504724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6" name="18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870672"/>
              </p:ext>
            </p:extLst>
          </p:nvPr>
        </p:nvGraphicFramePr>
        <p:xfrm>
          <a:off x="0" y="1205454"/>
          <a:ext cx="9053465" cy="529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9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Dosis aplicadas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a 64 años con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 – Zona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s-ES" sz="2800" b="1" u="sng" noProof="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5699157" y="6612655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b="1" i="1" dirty="0" smtClean="0"/>
              <a:t>de 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5" name="19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135052"/>
              </p:ext>
            </p:extLst>
          </p:nvPr>
        </p:nvGraphicFramePr>
        <p:xfrm>
          <a:off x="63374" y="957263"/>
          <a:ext cx="9080626" cy="565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29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800" b="1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Dosis Aplicadas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&gt;65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años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– Zona Oeste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4" name="21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583030"/>
              </p:ext>
            </p:extLst>
          </p:nvPr>
        </p:nvGraphicFramePr>
        <p:xfrm>
          <a:off x="0" y="1059254"/>
          <a:ext cx="9143999" cy="573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4910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/>
          <p:cNvSpPr txBox="1"/>
          <p:nvPr/>
        </p:nvSpPr>
        <p:spPr>
          <a:xfrm>
            <a:off x="5461503" y="6643441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800" b="1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Dosis Aplicadas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&gt;65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años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– Zona </a:t>
            </a:r>
            <a:r>
              <a:rPr lang="es-ES" sz="2800" b="1" u="sng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22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910013"/>
              </p:ext>
            </p:extLst>
          </p:nvPr>
        </p:nvGraphicFramePr>
        <p:xfrm>
          <a:off x="0" y="1140737"/>
          <a:ext cx="9078361" cy="550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474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E7BD8CFE-42F9-40DE-BF56-811C2237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0"/>
            <a:ext cx="22098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43124081-79A1-4C43-88E8-9CE93EAC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5" y="228600"/>
            <a:ext cx="22225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Usuario\Downloads\vacuna-antigripal.jpg">
            <a:extLst>
              <a:ext uri="{FF2B5EF4-FFF2-40B4-BE49-F238E27FC236}">
                <a16:creationId xmlns:a16="http://schemas.microsoft.com/office/drawing/2014/main" xmlns="" id="{BE3EC35C-1D73-4ECE-9B78-058CA2C5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1" y="171450"/>
            <a:ext cx="22606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:\MSAL\Influenza\2014\Lineamientos\tapa lineamientos gripe 2014_BAJA.jpg">
            <a:extLst>
              <a:ext uri="{FF2B5EF4-FFF2-40B4-BE49-F238E27FC236}">
                <a16:creationId xmlns:a16="http://schemas.microsoft.com/office/drawing/2014/main" xmlns="" id="{51D8FF0F-1CF7-42AB-B980-F1850C71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51" y="277394"/>
            <a:ext cx="2217699" cy="282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MSAL\Influenza\2015\Lineamientos\tapa lineamientos gripe 2015_BAJA.jpg">
            <a:extLst>
              <a:ext uri="{FF2B5EF4-FFF2-40B4-BE49-F238E27FC236}">
                <a16:creationId xmlns:a16="http://schemas.microsoft.com/office/drawing/2014/main" xmlns="" id="{BF56132E-AD80-4B72-A2A1-C8B206462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94" y="241300"/>
            <a:ext cx="2273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62B9F77-BB13-437E-807C-7D0DD5BC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15900"/>
            <a:ext cx="25019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3F9F6D3-1E39-44EE-B29B-8B8BF0A7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95" y="203199"/>
            <a:ext cx="2133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ED5AD62-9971-43A8-8D34-F9F6CD78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96850"/>
            <a:ext cx="21082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72E0C737-D7D1-4151-A8FC-65C24DA6E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94" y="293761"/>
            <a:ext cx="20193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">
            <a:extLst>
              <a:ext uri="{FF2B5EF4-FFF2-40B4-BE49-F238E27FC236}">
                <a16:creationId xmlns:a16="http://schemas.microsoft.com/office/drawing/2014/main" xmlns="" id="{7375D449-38DE-4E91-B52D-04E6E34E4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37" y="277394"/>
            <a:ext cx="20701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DC0A1FB-AB53-486E-B5EF-8D6D851DA8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0464" y="332539"/>
            <a:ext cx="1905724" cy="2721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21 CuadroTexto">
            <a:extLst>
              <a:ext uri="{FF2B5EF4-FFF2-40B4-BE49-F238E27FC236}">
                <a16:creationId xmlns:a16="http://schemas.microsoft.com/office/drawing/2014/main" xmlns="" id="{B24AFC31-8718-42F4-A427-52852537A16C}"/>
              </a:ext>
            </a:extLst>
          </p:cNvPr>
          <p:cNvSpPr txBox="1"/>
          <p:nvPr/>
        </p:nvSpPr>
        <p:spPr>
          <a:xfrm>
            <a:off x="158496" y="3138561"/>
            <a:ext cx="3631570" cy="2121225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914239">
              <a:buClrTx/>
              <a:buFontTx/>
              <a:buNone/>
              <a:defRPr/>
            </a:pPr>
            <a:r>
              <a:rPr lang="es-ES" altLang="es-AR" sz="2300" b="1" i="1" u="sng" dirty="0">
                <a:solidFill>
                  <a:srgbClr val="000000"/>
                </a:solidFill>
                <a:ea typeface="ヒラギノ角ゴ Pro W3"/>
                <a:cs typeface="Calibri" pitchFamily="34" charset="0"/>
              </a:rPr>
              <a:t>PROPÓSITO</a:t>
            </a:r>
          </a:p>
          <a:p>
            <a:pPr algn="just" defTabSz="914239">
              <a:buClrTx/>
              <a:buFontTx/>
              <a:buNone/>
              <a:defRPr/>
            </a:pPr>
            <a:endParaRPr lang="es-ES" altLang="es-AR" sz="1800" b="1" dirty="0">
              <a:solidFill>
                <a:srgbClr val="000000"/>
              </a:solidFill>
              <a:ea typeface="ヒラギノ角ゴ Pro W3"/>
              <a:cs typeface="Calibri" pitchFamily="34" charset="0"/>
            </a:endParaRPr>
          </a:p>
          <a:p>
            <a:pPr algn="just" defTabSz="914239">
              <a:buClrTx/>
              <a:buFontTx/>
              <a:buNone/>
              <a:defRPr/>
            </a:pPr>
            <a:r>
              <a:rPr lang="es-AR" altLang="es-AR" sz="1800" dirty="0">
                <a:solidFill>
                  <a:srgbClr val="000000"/>
                </a:solidFill>
                <a:ea typeface="ヒラギノ角ゴ Pro W3"/>
                <a:cs typeface="Calibri" pitchFamily="34" charset="0"/>
              </a:rPr>
              <a:t>Reducir las complicaciones, hospitalizaciones, muertes y secuelas ocasionadas por el virus de Influenza en la población de riesgo en Argentina.</a:t>
            </a:r>
          </a:p>
        </p:txBody>
      </p:sp>
      <p:pic>
        <p:nvPicPr>
          <p:cNvPr id="15" name="Imagen 12">
            <a:extLst>
              <a:ext uri="{FF2B5EF4-FFF2-40B4-BE49-F238E27FC236}">
                <a16:creationId xmlns:a16="http://schemas.microsoft.com/office/drawing/2014/main" xmlns="" id="{DDC0A1FB-AB53-486E-B5EF-8D6D851DA8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40" y="312810"/>
            <a:ext cx="1905724" cy="2676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288360961"/>
              </p:ext>
            </p:extLst>
          </p:nvPr>
        </p:nvGraphicFramePr>
        <p:xfrm>
          <a:off x="3817772" y="3254528"/>
          <a:ext cx="5326228" cy="347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7" name="21 CuadroTexto">
            <a:extLst>
              <a:ext uri="{FF2B5EF4-FFF2-40B4-BE49-F238E27FC236}">
                <a16:creationId xmlns:a16="http://schemas.microsoft.com/office/drawing/2014/main" xmlns="" id="{B24AFC31-8718-42F4-A427-52852537A16C}"/>
              </a:ext>
            </a:extLst>
          </p:cNvPr>
          <p:cNvSpPr txBox="1"/>
          <p:nvPr/>
        </p:nvSpPr>
        <p:spPr>
          <a:xfrm>
            <a:off x="158496" y="5375747"/>
            <a:ext cx="3524504" cy="12902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04269" tIns="52135" rIns="104269" bIns="5213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914239">
              <a:buClrTx/>
              <a:buFontTx/>
              <a:buNone/>
              <a:defRPr/>
            </a:pPr>
            <a:r>
              <a:rPr lang="es-ES" altLang="es-AR" sz="2300" b="1" i="1" u="sng" dirty="0" smtClean="0">
                <a:solidFill>
                  <a:srgbClr val="000000"/>
                </a:solidFill>
                <a:ea typeface="ヒラギノ角ゴ Pro W3"/>
                <a:cs typeface="Calibri" pitchFamily="34" charset="0"/>
              </a:rPr>
              <a:t>Avance de Metas</a:t>
            </a:r>
            <a:endParaRPr lang="es-ES" altLang="es-AR" sz="1800" b="1" dirty="0">
              <a:solidFill>
                <a:srgbClr val="000000"/>
              </a:solidFill>
              <a:ea typeface="ヒラギノ角ゴ Pro W3"/>
              <a:cs typeface="Calibri" pitchFamily="34" charset="0"/>
            </a:endParaRPr>
          </a:p>
          <a:p>
            <a:pPr algn="just" defTabSz="914239">
              <a:buClrTx/>
              <a:buFontTx/>
              <a:buNone/>
              <a:defRPr/>
            </a:pPr>
            <a:r>
              <a:rPr lang="es-AR" altLang="es-AR" sz="1800" dirty="0" smtClean="0">
                <a:solidFill>
                  <a:srgbClr val="000000"/>
                </a:solidFill>
                <a:ea typeface="ヒラギノ角ゴ Pro W3"/>
                <a:cs typeface="Calibri" pitchFamily="34" charset="0"/>
              </a:rPr>
              <a:t>Los datos que se extraen para Informe de Avance de metas es a través de Sisa </a:t>
            </a:r>
            <a:r>
              <a:rPr lang="es-AR" altLang="es-AR" sz="1800" dirty="0" err="1" smtClean="0">
                <a:solidFill>
                  <a:srgbClr val="000000"/>
                </a:solidFill>
                <a:ea typeface="ヒラギノ角ゴ Pro W3"/>
                <a:cs typeface="Calibri" pitchFamily="34" charset="0"/>
              </a:rPr>
              <a:t>Nomivac</a:t>
            </a:r>
            <a:r>
              <a:rPr lang="es-AR" altLang="es-AR" sz="1800" dirty="0" smtClean="0">
                <a:solidFill>
                  <a:srgbClr val="000000"/>
                </a:solidFill>
                <a:ea typeface="ヒラギノ角ゴ Pro W3"/>
                <a:cs typeface="Calibri" pitchFamily="34" charset="0"/>
              </a:rPr>
              <a:t>. </a:t>
            </a:r>
            <a:endParaRPr lang="es-AR" altLang="es-AR" sz="1800" dirty="0">
              <a:solidFill>
                <a:srgbClr val="000000"/>
              </a:solidFill>
              <a:ea typeface="ヒラギノ角ゴ Pro W3"/>
              <a:cs typeface="Calibri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6416" y="386035"/>
            <a:ext cx="1922196" cy="2529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29346" y="293761"/>
            <a:ext cx="1966876" cy="2760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665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800" b="1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Dosis Aplicadas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s-ES" sz="2800" b="1" i="0" u="sng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&gt;65 </a:t>
            </a:r>
            <a:r>
              <a:rPr kumimoji="0" lang="es-E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años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– Zona </a:t>
            </a:r>
            <a:r>
              <a:rPr lang="es-ES" sz="2800" b="1" u="sng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4" name="23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64109"/>
              </p:ext>
            </p:extLst>
          </p:nvPr>
        </p:nvGraphicFramePr>
        <p:xfrm>
          <a:off x="0" y="976311"/>
          <a:ext cx="9143999" cy="563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1"/>
          <p:cNvSpPr txBox="1"/>
          <p:nvPr/>
        </p:nvSpPr>
        <p:spPr>
          <a:xfrm>
            <a:off x="5461503" y="6643441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</p:spTree>
    <p:extLst>
      <p:ext uri="{BB962C8B-B14F-4D97-AF65-F5344CB8AC3E}">
        <p14:creationId xmlns:p14="http://schemas.microsoft.com/office/powerpoint/2010/main" val="303384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 Total 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Capital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5461503" y="6643441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 2024</a:t>
            </a:r>
            <a:endParaRPr lang="es-AR" sz="1100" b="1" i="1" dirty="0"/>
          </a:p>
        </p:txBody>
      </p:sp>
      <p:graphicFrame>
        <p:nvGraphicFramePr>
          <p:cNvPr id="6" name="30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1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518815"/>
              </p:ext>
            </p:extLst>
          </p:nvPr>
        </p:nvGraphicFramePr>
        <p:xfrm>
          <a:off x="0" y="814387"/>
          <a:ext cx="9078361" cy="582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05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5329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</a:t>
            </a:r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Salta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Dosis Aplicadas Capital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CuadroTexto 1"/>
          <p:cNvSpPr txBox="1"/>
          <p:nvPr/>
        </p:nvSpPr>
        <p:spPr>
          <a:xfrm>
            <a:off x="5391338" y="6497273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sz="1100" b="1" i="1" dirty="0" smtClean="0"/>
              <a:t> </a:t>
            </a:r>
            <a:r>
              <a:rPr lang="es-ES" sz="1100" b="1" i="1" dirty="0" smtClean="0"/>
              <a:t>de Junio 2024</a:t>
            </a:r>
            <a:endParaRPr lang="es-AR" sz="1100" b="1" i="1" dirty="0"/>
          </a:p>
        </p:txBody>
      </p:sp>
      <p:graphicFrame>
        <p:nvGraphicFramePr>
          <p:cNvPr id="6" name="31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2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269184"/>
              </p:ext>
            </p:extLst>
          </p:nvPr>
        </p:nvGraphicFramePr>
        <p:xfrm>
          <a:off x="135802" y="1205454"/>
          <a:ext cx="8709434" cy="540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38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Coberturas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Capital por Zona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5461503" y="6643441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7" name="10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C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925890"/>
              </p:ext>
            </p:extLst>
          </p:nvPr>
        </p:nvGraphicFramePr>
        <p:xfrm>
          <a:off x="1158607" y="1039905"/>
          <a:ext cx="7605147" cy="560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48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62618"/>
            <a:ext cx="8229600" cy="96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Dosis Aplicadas </a:t>
            </a:r>
            <a:r>
              <a:rPr kumimoji="0" lang="es-ES" sz="2800" b="1" i="0" u="sng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Capital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5461503" y="6643441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sz="1100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5" name="12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C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693692"/>
              </p:ext>
            </p:extLst>
          </p:nvPr>
        </p:nvGraphicFramePr>
        <p:xfrm>
          <a:off x="325926" y="1186004"/>
          <a:ext cx="8752436" cy="545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13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683568" y="476672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AR" sz="3600" dirty="0">
              <a:latin typeface="Cooper Black" panose="0208090404030B0204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539528" y="476672"/>
            <a:ext cx="555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 smtClean="0"/>
              <a:t>Vacunación Antigripal 2024- Provincia de Salta</a:t>
            </a:r>
            <a:endParaRPr lang="es-AR" sz="1800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44990"/>
              </p:ext>
            </p:extLst>
          </p:nvPr>
        </p:nvGraphicFramePr>
        <p:xfrm>
          <a:off x="1858098" y="1493918"/>
          <a:ext cx="5156200" cy="3217545"/>
        </p:xfrm>
        <a:graphic>
          <a:graphicData uri="http://schemas.openxmlformats.org/drawingml/2006/table">
            <a:tbl>
              <a:tblPr/>
              <a:tblGrid>
                <a:gridCol w="1208931"/>
                <a:gridCol w="901145"/>
                <a:gridCol w="1129604"/>
                <a:gridCol w="964606"/>
                <a:gridCol w="951914"/>
              </a:tblGrid>
              <a:tr h="800100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VACUNA ANTIGRIPALES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RECIBIDAS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DISTRIBUIDAS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APLICADAS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Utilizacion Enviadas- Notificadas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Pediatricas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53.200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42.810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19.681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Adulto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214.800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168.230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135.074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Adyuvantadas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33.040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33.040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29.915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301.040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244.080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184.670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Utilizacion Enviadas- Notificadas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AR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1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/>
          <p:cNvSpPr txBox="1"/>
          <p:nvPr/>
        </p:nvSpPr>
        <p:spPr>
          <a:xfrm>
            <a:off x="4391770" y="6334801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Nomivac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Junio 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475656" y="4046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PORCENTAJE DE UTILIZACIÓN - ZONA OESTE</a:t>
            </a:r>
            <a:endParaRPr lang="es-AR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087010"/>
              </p:ext>
            </p:extLst>
          </p:nvPr>
        </p:nvGraphicFramePr>
        <p:xfrm>
          <a:off x="1646030" y="1004934"/>
          <a:ext cx="5491480" cy="4535733"/>
        </p:xfrm>
        <a:graphic>
          <a:graphicData uri="http://schemas.openxmlformats.org/drawingml/2006/table">
            <a:tbl>
              <a:tblPr/>
              <a:tblGrid>
                <a:gridCol w="2114421"/>
                <a:gridCol w="731529"/>
                <a:gridCol w="721508"/>
                <a:gridCol w="751571"/>
                <a:gridCol w="1172451"/>
              </a:tblGrid>
              <a:tr h="240011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9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A.O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AR" sz="9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DISTRUBUIDAS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AR" sz="9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NOTIFICADAS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AR" sz="9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PENDIENTE DE RENDICION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9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PORCENTAJE DE UTILIZACION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7830">
                <a:tc>
                  <a:txBody>
                    <a:bodyPr/>
                    <a:lstStyle/>
                    <a:p>
                      <a:pPr algn="ct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OESTE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9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UTILIZACION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VICTORIA OESTE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IRUYA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NAZARENO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CAFAYATE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CARLOS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MOLINOS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CACHI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ANTONIO DE LOS COBRES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CERRILLOS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ROSARIO DE LERMA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CHICOANA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CARRIL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CORONEL MOLDES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VIÑA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GUACHIPAS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CALDERA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QUIJANO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SECLANTAS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MERCED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POMA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893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ANGASTACO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30">
                <a:tc>
                  <a:txBody>
                    <a:bodyPr/>
                    <a:lstStyle/>
                    <a:p>
                      <a:pPr algn="l" fontAlgn="b"/>
                      <a:r>
                        <a:rPr lang="es-A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ZONA OESTE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40640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32573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8067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/>
          <p:cNvSpPr txBox="1"/>
          <p:nvPr/>
        </p:nvSpPr>
        <p:spPr>
          <a:xfrm>
            <a:off x="4427984" y="6597352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Nomivac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Junio 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8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D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219792"/>
              </p:ext>
            </p:extLst>
          </p:nvPr>
        </p:nvGraphicFramePr>
        <p:xfrm>
          <a:off x="0" y="0"/>
          <a:ext cx="9022094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49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75656" y="404664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PORCENTAJE DE UTILIZACIÓN - ZONA SUR</a:t>
            </a:r>
            <a:endParaRPr lang="es-AR" b="1" dirty="0"/>
          </a:p>
        </p:txBody>
      </p:sp>
      <p:sp>
        <p:nvSpPr>
          <p:cNvPr id="5" name="1 CuadroTexto"/>
          <p:cNvSpPr txBox="1"/>
          <p:nvPr/>
        </p:nvSpPr>
        <p:spPr>
          <a:xfrm>
            <a:off x="4391770" y="6334801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Nomivac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baseline="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Junio 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544813"/>
              </p:ext>
            </p:extLst>
          </p:nvPr>
        </p:nvGraphicFramePr>
        <p:xfrm>
          <a:off x="1074093" y="1798322"/>
          <a:ext cx="6959600" cy="2916555"/>
        </p:xfrm>
        <a:graphic>
          <a:graphicData uri="http://schemas.openxmlformats.org/drawingml/2006/table">
            <a:tbl>
              <a:tblPr/>
              <a:tblGrid>
                <a:gridCol w="2679700"/>
                <a:gridCol w="927100"/>
                <a:gridCol w="914400"/>
                <a:gridCol w="952500"/>
                <a:gridCol w="14859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SUR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DISTRIBUIDAS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NOTIFICADAS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PENDIENTE DE RENDICION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PORCENTAJE DE UTILIZACION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LAJITAS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J.V. GONZALEZ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QUEBRACHAL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GALPÓN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ROSARIO DE LA FRONTERA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TALA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GUEMES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APOLINARIO SARAVIA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POTRERO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ZONA SUR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34930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26263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8667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8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47664" y="4046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PORCENTAJE DE UTILIZACIÓN - ZONA SUR</a:t>
            </a:r>
            <a:endParaRPr lang="es-AR" b="1" dirty="0"/>
          </a:p>
        </p:txBody>
      </p:sp>
      <p:sp>
        <p:nvSpPr>
          <p:cNvPr id="6" name="1 CuadroTexto"/>
          <p:cNvSpPr txBox="1"/>
          <p:nvPr/>
        </p:nvSpPr>
        <p:spPr>
          <a:xfrm>
            <a:off x="4427984" y="6597352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Nomivac,11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Junio 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9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D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289346"/>
              </p:ext>
            </p:extLst>
          </p:nvPr>
        </p:nvGraphicFramePr>
        <p:xfrm>
          <a:off x="271605" y="706170"/>
          <a:ext cx="8872395" cy="589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13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C:\Users\Usuario\Downloads\cartel vací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460"/>
            <a:ext cx="9144000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Título"/>
          <p:cNvSpPr txBox="1">
            <a:spLocks/>
          </p:cNvSpPr>
          <p:nvPr/>
        </p:nvSpPr>
        <p:spPr bwMode="auto">
          <a:xfrm>
            <a:off x="1331640" y="908720"/>
            <a:ext cx="72008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AR" sz="9600" b="1" kern="0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Coberturas</a:t>
            </a:r>
          </a:p>
        </p:txBody>
      </p:sp>
      <p:sp>
        <p:nvSpPr>
          <p:cNvPr id="6" name="5 Llamada rectangular redondeada"/>
          <p:cNvSpPr/>
          <p:nvPr/>
        </p:nvSpPr>
        <p:spPr>
          <a:xfrm>
            <a:off x="3230199" y="5568636"/>
            <a:ext cx="2852365" cy="928688"/>
          </a:xfrm>
          <a:prstGeom prst="wedgeRoundRectCallout">
            <a:avLst>
              <a:gd name="adj1" fmla="val -15084"/>
              <a:gd name="adj2" fmla="val -10475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b="1" dirty="0"/>
              <a:t>Datos </a:t>
            </a:r>
            <a:r>
              <a:rPr lang="es-AR" b="1" dirty="0" smtClean="0"/>
              <a:t>parciales  hasta el </a:t>
            </a:r>
            <a:r>
              <a:rPr lang="es-AR" b="1" dirty="0" smtClean="0"/>
              <a:t>11</a:t>
            </a:r>
            <a:r>
              <a:rPr lang="es-AR" b="1" dirty="0" smtClean="0"/>
              <a:t> </a:t>
            </a:r>
            <a:r>
              <a:rPr lang="es-AR" b="1" dirty="0" smtClean="0"/>
              <a:t>de  Junio  2024</a:t>
            </a:r>
            <a:endParaRPr lang="es-AR" b="1" dirty="0"/>
          </a:p>
        </p:txBody>
      </p:sp>
      <p:sp>
        <p:nvSpPr>
          <p:cNvPr id="10" name="9 Marcador de contenido"/>
          <p:cNvSpPr>
            <a:spLocks noGrp="1"/>
          </p:cNvSpPr>
          <p:nvPr>
            <p:ph idx="4294967295"/>
          </p:nvPr>
        </p:nvSpPr>
        <p:spPr>
          <a:xfrm>
            <a:off x="6335713" y="5510693"/>
            <a:ext cx="2808287" cy="522287"/>
          </a:xfrm>
          <a:prstGeom prst="wedgeRoundRectCallout">
            <a:avLst>
              <a:gd name="adj1" fmla="val -1670"/>
              <a:gd name="adj2" fmla="val -1126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s-AR" sz="2000" b="1" dirty="0"/>
              <a:t>9</a:t>
            </a:r>
            <a:r>
              <a:rPr lang="es-AR" sz="2000" b="1" dirty="0" smtClean="0"/>
              <a:t>º  </a:t>
            </a:r>
            <a:r>
              <a:rPr lang="es-AR" sz="2000" b="1" dirty="0" smtClean="0"/>
              <a:t>Informe  Provincial</a:t>
            </a:r>
            <a:endParaRPr lang="es-AR" sz="2000" b="1" dirty="0"/>
          </a:p>
        </p:txBody>
      </p:sp>
      <p:sp>
        <p:nvSpPr>
          <p:cNvPr id="7" name="5 Llamada rectangular redondeada"/>
          <p:cNvSpPr/>
          <p:nvPr/>
        </p:nvSpPr>
        <p:spPr>
          <a:xfrm>
            <a:off x="124686" y="5568636"/>
            <a:ext cx="2852365" cy="928688"/>
          </a:xfrm>
          <a:prstGeom prst="wedgeRoundRectCallout">
            <a:avLst>
              <a:gd name="adj1" fmla="val 40462"/>
              <a:gd name="adj2" fmla="val -101825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b="1" dirty="0" smtClean="0"/>
              <a:t>Cobertura Esperada:  70% 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4649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75656" y="4046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PORCENTAJE DE UTILIZACIÓN - ZONA NORTE</a:t>
            </a:r>
            <a:endParaRPr lang="es-AR" b="1" dirty="0"/>
          </a:p>
        </p:txBody>
      </p:sp>
      <p:sp>
        <p:nvSpPr>
          <p:cNvPr id="6" name="1 CuadroTexto"/>
          <p:cNvSpPr txBox="1"/>
          <p:nvPr/>
        </p:nvSpPr>
        <p:spPr>
          <a:xfrm>
            <a:off x="4507193" y="6503603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Nomivac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Junio 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856020"/>
              </p:ext>
            </p:extLst>
          </p:nvPr>
        </p:nvGraphicFramePr>
        <p:xfrm>
          <a:off x="1027393" y="1275436"/>
          <a:ext cx="6959600" cy="4107180"/>
        </p:xfrm>
        <a:graphic>
          <a:graphicData uri="http://schemas.openxmlformats.org/drawingml/2006/table">
            <a:tbl>
              <a:tblPr/>
              <a:tblGrid>
                <a:gridCol w="2679700"/>
                <a:gridCol w="927100"/>
                <a:gridCol w="914400"/>
                <a:gridCol w="952500"/>
                <a:gridCol w="14859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NORTE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DISTRIBUIDAS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NOTIFICADAS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1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PORCENTAJE DE UTILIZACION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COLONIA SANTA ROSA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PICHANAL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AGUARAY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MORILLO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SALVADOR MAZZA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VICTORIA ESTE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EMBARCACIÓN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TARTAGAL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RIVADAVIA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MOSCONI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HIPOLITO IRIGOYEN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ALTO LA SIERRA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URUNDEL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UNION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A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ZONA NORTE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62990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44000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>
                          <a:solidFill>
                            <a:srgbClr val="17365D"/>
                          </a:solidFill>
                          <a:effectLst/>
                          <a:latin typeface="Calibri" panose="020F0502020204030204" pitchFamily="34" charset="0"/>
                        </a:rPr>
                        <a:t>18990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2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56717" y="81522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PORCENTAJE DE UTILIZACIÓN - ZONA NORTE</a:t>
            </a:r>
            <a:endParaRPr lang="es-AR" b="1" dirty="0"/>
          </a:p>
        </p:txBody>
      </p:sp>
      <p:sp>
        <p:nvSpPr>
          <p:cNvPr id="6" name="1 CuadroTexto"/>
          <p:cNvSpPr txBox="1"/>
          <p:nvPr/>
        </p:nvSpPr>
        <p:spPr>
          <a:xfrm>
            <a:off x="4507193" y="6503603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Nomivac,11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Junio 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10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D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471803"/>
              </p:ext>
            </p:extLst>
          </p:nvPr>
        </p:nvGraphicFramePr>
        <p:xfrm>
          <a:off x="0" y="389299"/>
          <a:ext cx="9144000" cy="602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71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/>
          <p:cNvSpPr txBox="1"/>
          <p:nvPr/>
        </p:nvSpPr>
        <p:spPr>
          <a:xfrm>
            <a:off x="4472412" y="6597352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Nomivac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Junio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20924" y="114953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PORCENTAJE DE UTILIZACIÓN - CAPITAL</a:t>
            </a:r>
            <a:endParaRPr lang="es-AR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642482"/>
              </p:ext>
            </p:extLst>
          </p:nvPr>
        </p:nvGraphicFramePr>
        <p:xfrm>
          <a:off x="846161" y="422730"/>
          <a:ext cx="7219665" cy="5619624"/>
        </p:xfrm>
        <a:graphic>
          <a:graphicData uri="http://schemas.openxmlformats.org/drawingml/2006/table">
            <a:tbl>
              <a:tblPr/>
              <a:tblGrid>
                <a:gridCol w="2816605"/>
                <a:gridCol w="1085915"/>
                <a:gridCol w="1029357"/>
                <a:gridCol w="938868"/>
                <a:gridCol w="1348920"/>
              </a:tblGrid>
              <a:tr h="8959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ENVIADOS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NOTIFIADOS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 dirty="0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DIFERENCIA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89597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UTILIZ.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Primer Nivel- Zona Norte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50.160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33.245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16.915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Público Materno infantil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3.780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3.173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607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Sr. Del Milagro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4.660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3.176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1.484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Militar Salta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710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405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305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Oñativia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620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603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San Bernardo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1.200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983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217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A.O. Papa Francisco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39.320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33.035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6.285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Estacion Ragone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530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460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70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Clinica Santa Clara de Asis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330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312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Altos de Salta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200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IMAC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240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204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36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Clinica Guemes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IMAC - Neofenix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74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CLINICA SAN RAFAEL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Privado Tres Cerritos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61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239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Maternidad Privada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Hemofilia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98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CLINICA SAN ROQUE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1.530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853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677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Rennius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65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COPROTAB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 MUJER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Sargento Suarez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88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991"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243.380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77.481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165.899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6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42897" y="14401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PORCENTAJE DE UTILIZACIÓN - CAPITAL</a:t>
            </a:r>
            <a:endParaRPr lang="es-AR" b="1" dirty="0"/>
          </a:p>
        </p:txBody>
      </p:sp>
      <p:sp>
        <p:nvSpPr>
          <p:cNvPr id="6" name="1 CuadroTexto"/>
          <p:cNvSpPr txBox="1"/>
          <p:nvPr/>
        </p:nvSpPr>
        <p:spPr>
          <a:xfrm>
            <a:off x="4507193" y="6503603"/>
            <a:ext cx="4594110" cy="26064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AR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Inmunizaciones, Reporte Sisa </a:t>
            </a:r>
            <a:r>
              <a:rPr lang="es-A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Nomivac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Junio 2024</a:t>
            </a:r>
            <a:endParaRPr lang="es-A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488143"/>
              </p:ext>
            </p:extLst>
          </p:nvPr>
        </p:nvGraphicFramePr>
        <p:xfrm>
          <a:off x="1" y="513348"/>
          <a:ext cx="9101302" cy="5990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08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28" y="2098766"/>
            <a:ext cx="2845415" cy="26386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0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843941" y="0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1903"/>
            <a:r>
              <a:rPr lang="es-ES" sz="2800" b="1" dirty="0">
                <a:latin typeface="Calibri" panose="020F0502020204030204" pitchFamily="34" charset="0"/>
                <a:cs typeface="Calibri" panose="020F0502020204030204" pitchFamily="34" charset="0"/>
              </a:rPr>
              <a:t>Vacunación antigripal - Argentina </a:t>
            </a:r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781903"/>
            <a:r>
              <a:rPr lang="es-E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Cobertura  </a:t>
            </a:r>
            <a:r>
              <a:rPr lang="es-E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E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otal Salta  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5418498" y="6599976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 </a:t>
            </a:r>
            <a:r>
              <a:rPr lang="es-ES" b="1" i="1" dirty="0" smtClean="0"/>
              <a:t>11</a:t>
            </a:r>
            <a:r>
              <a:rPr lang="es-ES" sz="1100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463354"/>
              </p:ext>
            </p:extLst>
          </p:nvPr>
        </p:nvGraphicFramePr>
        <p:xfrm>
          <a:off x="217282" y="787650"/>
          <a:ext cx="8687021" cy="581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3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295847" y="251347"/>
            <a:ext cx="5329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</a:t>
            </a:r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Salta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Dosis Aplicadas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CuadroTexto 1"/>
          <p:cNvSpPr txBox="1"/>
          <p:nvPr/>
        </p:nvSpPr>
        <p:spPr>
          <a:xfrm>
            <a:off x="5391338" y="6497273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sz="1100" b="1" i="1" dirty="0" smtClean="0"/>
              <a:t>de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5" name="34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2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474372"/>
              </p:ext>
            </p:extLst>
          </p:nvPr>
        </p:nvGraphicFramePr>
        <p:xfrm>
          <a:off x="0" y="995361"/>
          <a:ext cx="9008197" cy="550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8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6665" y="0"/>
            <a:ext cx="8229600" cy="96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</a:t>
            </a:r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Salta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 Personal de Salud – ZONA OESTE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5391338" y="6497273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b="1" i="1" dirty="0" smtClean="0"/>
              <a:t>d</a:t>
            </a:r>
            <a:r>
              <a:rPr lang="es-ES" sz="1100" b="1" i="1" dirty="0" smtClean="0"/>
              <a:t>e </a:t>
            </a:r>
            <a:r>
              <a:rPr lang="es-ES" b="1" i="1" dirty="0" smtClean="0"/>
              <a:t>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6" name="5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237156"/>
              </p:ext>
            </p:extLst>
          </p:nvPr>
        </p:nvGraphicFramePr>
        <p:xfrm>
          <a:off x="72428" y="887240"/>
          <a:ext cx="8935769" cy="5629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5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147" y="0"/>
            <a:ext cx="8229600" cy="96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</a:t>
            </a:r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Salta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 Personal de Salud – ZONA SUR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5669733" y="6520348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b="1" i="1" dirty="0" smtClean="0"/>
              <a:t>de Junio</a:t>
            </a:r>
            <a:r>
              <a:rPr lang="es-ES" sz="1100" b="1" i="1" dirty="0" smtClean="0"/>
              <a:t> 2024</a:t>
            </a:r>
            <a:endParaRPr lang="es-AR" sz="1100" b="1" i="1" dirty="0"/>
          </a:p>
        </p:txBody>
      </p:sp>
      <p:graphicFrame>
        <p:nvGraphicFramePr>
          <p:cNvPr id="7" name="1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591227"/>
              </p:ext>
            </p:extLst>
          </p:nvPr>
        </p:nvGraphicFramePr>
        <p:xfrm>
          <a:off x="108642" y="832918"/>
          <a:ext cx="9035357" cy="568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26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147" y="0"/>
            <a:ext cx="8229600" cy="96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</a:t>
            </a:r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Salta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 Personal de Salud – ZONA NORTE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CuadroTexto 1"/>
          <p:cNvSpPr txBox="1"/>
          <p:nvPr/>
        </p:nvSpPr>
        <p:spPr>
          <a:xfrm>
            <a:off x="5669733" y="6520348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b="1" i="1" dirty="0" smtClean="0"/>
              <a:t>de Junio 2024</a:t>
            </a:r>
            <a:endParaRPr lang="es-AR" sz="1100" b="1" i="1" dirty="0"/>
          </a:p>
        </p:txBody>
      </p:sp>
      <p:graphicFrame>
        <p:nvGraphicFramePr>
          <p:cNvPr id="5" name="2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7063683"/>
              </p:ext>
            </p:extLst>
          </p:nvPr>
        </p:nvGraphicFramePr>
        <p:xfrm>
          <a:off x="0" y="967042"/>
          <a:ext cx="9071572" cy="5553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50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1AEF98B-23B6-4E5E-899D-A1E0C4C69D56}"/>
              </a:ext>
            </a:extLst>
          </p:cNvPr>
          <p:cNvSpPr txBox="1"/>
          <p:nvPr/>
        </p:nvSpPr>
        <p:spPr>
          <a:xfrm>
            <a:off x="585558" y="0"/>
            <a:ext cx="80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Vacunación antigripal - Argentina 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2024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Coberturas </a:t>
            </a:r>
            <a:r>
              <a:rPr lang="es-ES" sz="2800" b="1" u="sng" noProof="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Gestante</a:t>
            </a:r>
            <a:r>
              <a:rPr lang="es-ES" sz="2800" b="1" u="sng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Zona Oeste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5669733" y="6520348"/>
            <a:ext cx="3616859" cy="24534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b="1" i="1" dirty="0" smtClean="0"/>
              <a:t>Fuente: Reporte Sisa </a:t>
            </a:r>
            <a:r>
              <a:rPr lang="es-ES" sz="1100" b="1" i="1" dirty="0" err="1" smtClean="0"/>
              <a:t>Nomivac</a:t>
            </a:r>
            <a:r>
              <a:rPr lang="es-ES" sz="1100" b="1" i="1" dirty="0" smtClean="0"/>
              <a:t>, </a:t>
            </a:r>
            <a:r>
              <a:rPr lang="es-ES" b="1" i="1" dirty="0" smtClean="0"/>
              <a:t>11</a:t>
            </a:r>
            <a:r>
              <a:rPr lang="es-ES" b="1" i="1" dirty="0" smtClean="0"/>
              <a:t> </a:t>
            </a:r>
            <a:r>
              <a:rPr lang="es-ES" b="1" i="1" dirty="0" smtClean="0"/>
              <a:t>de Junio </a:t>
            </a:r>
            <a:r>
              <a:rPr lang="es-ES" sz="1100" b="1" i="1" dirty="0" smtClean="0"/>
              <a:t>2024</a:t>
            </a:r>
            <a:endParaRPr lang="es-AR" sz="1100" b="1" i="1" dirty="0"/>
          </a:p>
        </p:txBody>
      </p:sp>
      <p:graphicFrame>
        <p:nvGraphicFramePr>
          <p:cNvPr id="6" name="7 Gráfico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2A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887826"/>
              </p:ext>
            </p:extLst>
          </p:nvPr>
        </p:nvGraphicFramePr>
        <p:xfrm>
          <a:off x="144855" y="805757"/>
          <a:ext cx="8863343" cy="581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60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11454</TotalTime>
  <Words>1362</Words>
  <Application>Microsoft Office PowerPoint</Application>
  <PresentationFormat>Presentación en pantalla (4:3)</PresentationFormat>
  <Paragraphs>536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Calibri</vt:lpstr>
      <vt:lpstr>ヒラギノ角ゴ Pro W3</vt:lpstr>
      <vt:lpstr>Cooper Black</vt:lpstr>
      <vt:lpstr>Arial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Vacunación antigripal - Salta 2024 Cobertura Personal de Salud – ZONA SUR</vt:lpstr>
      <vt:lpstr>Vacunación antigripal - Salta 2024 Cobertura Personal de Salud – ZONA NORTE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Vacunación antigripal - Argentina 2024 Dosis Aplicadas – Capital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 de Windows</dc:creator>
  <cp:lastModifiedBy>aps1</cp:lastModifiedBy>
  <cp:revision>601</cp:revision>
  <dcterms:created xsi:type="dcterms:W3CDTF">2019-03-01T17:01:48Z</dcterms:created>
  <dcterms:modified xsi:type="dcterms:W3CDTF">2024-06-12T14:52:10Z</dcterms:modified>
</cp:coreProperties>
</file>